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28757550" cx="51123850"/>
  <p:notesSz cx="6858000" cy="9144000"/>
  <p:embeddedFontLst>
    <p:embeddedFont>
      <p:font typeface="Lato Light"/>
      <p:regular r:id="rId47"/>
      <p:bold r:id="rId48"/>
      <p:italic r:id="rId49"/>
      <p:boldItalic r:id="rId50"/>
    </p:embeddedFont>
    <p:embeddedFont>
      <p:font typeface="Roboto Light"/>
      <p:regular r:id="rId51"/>
      <p:bold r:id="rId52"/>
      <p:italic r:id="rId53"/>
      <p:boldItalic r:id="rId54"/>
    </p:embeddedFont>
    <p:embeddedFont>
      <p:font typeface="Helvetica Neue"/>
      <p:regular r:id="rId55"/>
      <p:bold r:id="rId56"/>
      <p:italic r:id="rId57"/>
      <p:boldItalic r:id="rId58"/>
    </p:embeddedFont>
    <p:embeddedFont>
      <p:font typeface="Helvetica Neue Light"/>
      <p:regular r:id="rId59"/>
      <p:bold r:id="rId60"/>
      <p:italic r:id="rId61"/>
      <p:boldItalic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9058">
          <p15:clr>
            <a:srgbClr val="A4A3A4"/>
          </p15:clr>
        </p15:guide>
        <p15:guide id="2" pos="16102">
          <p15:clr>
            <a:srgbClr val="A4A3A4"/>
          </p15:clr>
        </p15:guide>
      </p15:sldGuideLst>
    </p:ext>
    <p:ext uri="GoogleSlidesCustomDataVersion2">
      <go:slidesCustomData xmlns:go="http://customooxmlschemas.google.com/" r:id="rId63" roundtripDataSignature="AMtx7mhkONfWNH0FUUCFT4AMYqanXDyo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9058" orient="horz"/>
        <p:guide pos="161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atoLight-bold.fntdata"/><Relationship Id="rId47" Type="http://schemas.openxmlformats.org/officeDocument/2006/relationships/font" Target="fonts/LatoLight-regular.fntdata"/><Relationship Id="rId49" Type="http://schemas.openxmlformats.org/officeDocument/2006/relationships/font" Target="fonts/LatoLigh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HelveticaNeueLight-boldItalic.fntdata"/><Relationship Id="rId61" Type="http://schemas.openxmlformats.org/officeDocument/2006/relationships/font" Target="fonts/HelveticaNeueLight-italic.fntdata"/><Relationship Id="rId20" Type="http://schemas.openxmlformats.org/officeDocument/2006/relationships/slide" Target="slides/slide15.xml"/><Relationship Id="rId63" Type="http://customschemas.google.com/relationships/presentationmetadata" Target="meta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HelveticaNeueLight-bold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RobotoLight-regular.fntdata"/><Relationship Id="rId50" Type="http://schemas.openxmlformats.org/officeDocument/2006/relationships/font" Target="fonts/LatoLight-boldItalic.fntdata"/><Relationship Id="rId53" Type="http://schemas.openxmlformats.org/officeDocument/2006/relationships/font" Target="fonts/RobotoLight-italic.fntdata"/><Relationship Id="rId52" Type="http://schemas.openxmlformats.org/officeDocument/2006/relationships/font" Target="fonts/RobotoLight-bold.fntdata"/><Relationship Id="rId11" Type="http://schemas.openxmlformats.org/officeDocument/2006/relationships/slide" Target="slides/slide6.xml"/><Relationship Id="rId55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54" Type="http://schemas.openxmlformats.org/officeDocument/2006/relationships/font" Target="fonts/RobotoLight-boldItalic.fntdata"/><Relationship Id="rId13" Type="http://schemas.openxmlformats.org/officeDocument/2006/relationships/slide" Target="slides/slide8.xml"/><Relationship Id="rId57" Type="http://schemas.openxmlformats.org/officeDocument/2006/relationships/font" Target="fonts/HelveticaNeue-italic.fntdata"/><Relationship Id="rId12" Type="http://schemas.openxmlformats.org/officeDocument/2006/relationships/slide" Target="slides/slide7.xml"/><Relationship Id="rId56" Type="http://schemas.openxmlformats.org/officeDocument/2006/relationships/font" Target="fonts/HelveticaNeue-bold.fntdata"/><Relationship Id="rId15" Type="http://schemas.openxmlformats.org/officeDocument/2006/relationships/slide" Target="slides/slide10.xml"/><Relationship Id="rId59" Type="http://schemas.openxmlformats.org/officeDocument/2006/relationships/font" Target="fonts/HelveticaNeueLight-regular.fntdata"/><Relationship Id="rId14" Type="http://schemas.openxmlformats.org/officeDocument/2006/relationships/slide" Target="slides/slide9.xml"/><Relationship Id="rId58" Type="http://schemas.openxmlformats.org/officeDocument/2006/relationships/font" Target="fonts/HelveticaNeue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9" name="Google Shape;46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3" name="Google Shape;48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3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6" name="Google Shape;496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32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0" name="Google Shape;51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3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3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9" name="Google Shape;539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3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3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3" name="Google Shape;55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3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3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6" name="Google Shape;596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3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3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3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8" name="Google Shape;61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3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2" name="Google Shape;632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40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7" name="Google Shape;657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4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41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6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/>
          <p:nvPr>
            <p:ph idx="2" type="sldImg"/>
          </p:nvPr>
        </p:nvSpPr>
        <p:spPr>
          <a:xfrm>
            <a:off x="382588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3"/>
          <p:cNvSpPr txBox="1"/>
          <p:nvPr>
            <p:ph type="ctrTitle"/>
          </p:nvPr>
        </p:nvSpPr>
        <p:spPr>
          <a:xfrm>
            <a:off x="3834291" y="8933488"/>
            <a:ext cx="43455272" cy="6164236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3"/>
          <p:cNvSpPr txBox="1"/>
          <p:nvPr>
            <p:ph idx="1" type="subTitle"/>
          </p:nvPr>
        </p:nvSpPr>
        <p:spPr>
          <a:xfrm>
            <a:off x="7668579" y="16295953"/>
            <a:ext cx="35786696" cy="734915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lvl="0" algn="ctr">
              <a:spcBef>
                <a:spcPts val="3180"/>
              </a:spcBef>
              <a:spcAft>
                <a:spcPts val="0"/>
              </a:spcAft>
              <a:buClr>
                <a:srgbClr val="888889"/>
              </a:buClr>
              <a:buSzPts val="15900"/>
              <a:buNone/>
              <a:defRPr>
                <a:solidFill>
                  <a:srgbClr val="888889"/>
                </a:solidFill>
              </a:defRPr>
            </a:lvl1pPr>
            <a:lvl2pPr lvl="1" algn="ctr">
              <a:spcBef>
                <a:spcPts val="2800"/>
              </a:spcBef>
              <a:spcAft>
                <a:spcPts val="0"/>
              </a:spcAft>
              <a:buClr>
                <a:srgbClr val="888889"/>
              </a:buClr>
              <a:buSzPts val="14000"/>
              <a:buNone/>
              <a:defRPr>
                <a:solidFill>
                  <a:srgbClr val="888889"/>
                </a:solidFill>
              </a:defRPr>
            </a:lvl2pPr>
            <a:lvl3pPr lvl="2" algn="ctr">
              <a:spcBef>
                <a:spcPts val="2400"/>
              </a:spcBef>
              <a:spcAft>
                <a:spcPts val="0"/>
              </a:spcAft>
              <a:buClr>
                <a:srgbClr val="888889"/>
              </a:buClr>
              <a:buSzPts val="12000"/>
              <a:buNone/>
              <a:defRPr>
                <a:solidFill>
                  <a:srgbClr val="888889"/>
                </a:solidFill>
              </a:defRPr>
            </a:lvl3pPr>
            <a:lvl4pPr lvl="3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4pPr>
            <a:lvl5pPr lvl="4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5pPr>
            <a:lvl6pPr lvl="5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6pPr>
            <a:lvl7pPr lvl="6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7pPr>
            <a:lvl8pPr lvl="7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8pPr>
            <a:lvl9pPr lvl="8" algn="ctr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>
                <a:solidFill>
                  <a:srgbClr val="888889"/>
                </a:solidFill>
              </a:defRPr>
            </a:lvl9pPr>
          </a:lstStyle>
          <a:p/>
        </p:txBody>
      </p:sp>
      <p:sp>
        <p:nvSpPr>
          <p:cNvPr id="18" name="Google Shape;18;p43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3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3"/>
          <p:cNvSpPr/>
          <p:nvPr>
            <p:ph idx="2" type="pic"/>
          </p:nvPr>
        </p:nvSpPr>
        <p:spPr>
          <a:xfrm>
            <a:off x="33194625" y="1"/>
            <a:ext cx="18030825" cy="25857199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43"/>
          <p:cNvSpPr txBox="1"/>
          <p:nvPr>
            <p:ph idx="12" type="sldNum"/>
          </p:nvPr>
        </p:nvSpPr>
        <p:spPr>
          <a:xfrm>
            <a:off x="38660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2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52"/>
          <p:cNvSpPr txBox="1"/>
          <p:nvPr>
            <p:ph idx="1" type="body"/>
          </p:nvPr>
        </p:nvSpPr>
        <p:spPr>
          <a:xfrm rot="5400000">
            <a:off x="16072596" y="-6806300"/>
            <a:ext cx="18978662" cy="46011466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52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52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52"/>
          <p:cNvSpPr txBox="1"/>
          <p:nvPr>
            <p:ph idx="12" type="sldNum"/>
          </p:nvPr>
        </p:nvSpPr>
        <p:spPr>
          <a:xfrm>
            <a:off x="38315161" y="26403501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3"/>
          <p:cNvSpPr txBox="1"/>
          <p:nvPr>
            <p:ph type="title"/>
          </p:nvPr>
        </p:nvSpPr>
        <p:spPr>
          <a:xfrm rot="5400000">
            <a:off x="134471421" y="17287035"/>
            <a:ext cx="73684596" cy="46020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3"/>
          <p:cNvSpPr txBox="1"/>
          <p:nvPr>
            <p:ph idx="1" type="body"/>
          </p:nvPr>
        </p:nvSpPr>
        <p:spPr>
          <a:xfrm rot="5400000">
            <a:off x="41995830" y="-28316152"/>
            <a:ext cx="73684596" cy="13722671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53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3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53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4"/>
          <p:cNvSpPr txBox="1"/>
          <p:nvPr>
            <p:ph idx="1" type="body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4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4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4"/>
          <p:cNvSpPr txBox="1"/>
          <p:nvPr>
            <p:ph idx="12" type="sldNum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44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5"/>
          <p:cNvSpPr txBox="1"/>
          <p:nvPr>
            <p:ph type="title"/>
          </p:nvPr>
        </p:nvSpPr>
        <p:spPr>
          <a:xfrm>
            <a:off x="4038433" y="18479400"/>
            <a:ext cx="43455272" cy="571157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0"/>
              <a:buFont typeface="Calibri"/>
              <a:buNone/>
              <a:defRPr b="1" sz="20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5"/>
          <p:cNvSpPr txBox="1"/>
          <p:nvPr>
            <p:ph idx="1" type="body"/>
          </p:nvPr>
        </p:nvSpPr>
        <p:spPr>
          <a:xfrm>
            <a:off x="4038433" y="12188684"/>
            <a:ext cx="43455272" cy="6290715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980"/>
              </a:spcBef>
              <a:spcAft>
                <a:spcPts val="0"/>
              </a:spcAft>
              <a:buClr>
                <a:srgbClr val="888889"/>
              </a:buClr>
              <a:buSzPts val="9900"/>
              <a:buNone/>
              <a:defRPr sz="9900">
                <a:solidFill>
                  <a:srgbClr val="888889"/>
                </a:solidFill>
              </a:defRPr>
            </a:lvl1pPr>
            <a:lvl2pPr indent="-228600" lvl="1" marL="914400" algn="l">
              <a:spcBef>
                <a:spcPts val="1780"/>
              </a:spcBef>
              <a:spcAft>
                <a:spcPts val="0"/>
              </a:spcAft>
              <a:buClr>
                <a:srgbClr val="888889"/>
              </a:buClr>
              <a:buSzPts val="8900"/>
              <a:buNone/>
              <a:defRPr sz="8900">
                <a:solidFill>
                  <a:srgbClr val="888889"/>
                </a:solidFill>
              </a:defRPr>
            </a:lvl2pPr>
            <a:lvl3pPr indent="-228600" lvl="2" marL="1371600" algn="l">
              <a:spcBef>
                <a:spcPts val="1600"/>
              </a:spcBef>
              <a:spcAft>
                <a:spcPts val="0"/>
              </a:spcAft>
              <a:buClr>
                <a:srgbClr val="888889"/>
              </a:buClr>
              <a:buSzPts val="8000"/>
              <a:buNone/>
              <a:defRPr sz="8000">
                <a:solidFill>
                  <a:srgbClr val="888889"/>
                </a:solidFill>
              </a:defRPr>
            </a:lvl3pPr>
            <a:lvl4pPr indent="-228600" lvl="3" marL="18288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4pPr>
            <a:lvl5pPr indent="-228600" lvl="4" marL="22860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5pPr>
            <a:lvl6pPr indent="-228600" lvl="5" marL="27432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6pPr>
            <a:lvl7pPr indent="-228600" lvl="6" marL="32004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7pPr>
            <a:lvl8pPr indent="-228600" lvl="7" marL="36576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8pPr>
            <a:lvl9pPr indent="-228600" lvl="8" marL="4114800" algn="l">
              <a:spcBef>
                <a:spcPts val="1400"/>
              </a:spcBef>
              <a:spcAft>
                <a:spcPts val="0"/>
              </a:spcAft>
              <a:buClr>
                <a:srgbClr val="888889"/>
              </a:buClr>
              <a:buSzPts val="7000"/>
              <a:buNone/>
              <a:defRPr sz="7000">
                <a:solidFill>
                  <a:srgbClr val="888889"/>
                </a:solidFill>
              </a:defRPr>
            </a:lvl9pPr>
          </a:lstStyle>
          <a:p/>
        </p:txBody>
      </p:sp>
      <p:sp>
        <p:nvSpPr>
          <p:cNvPr id="31" name="Google Shape;31;p45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5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5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6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6"/>
          <p:cNvSpPr txBox="1"/>
          <p:nvPr>
            <p:ph idx="1" type="body"/>
          </p:nvPr>
        </p:nvSpPr>
        <p:spPr>
          <a:xfrm>
            <a:off x="102700362" y="20150270"/>
            <a:ext cx="91623523" cy="5698923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117600" lvl="0" marL="45720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Char char="•"/>
              <a:defRPr sz="14000"/>
            </a:lvl1pPr>
            <a:lvl2pPr indent="-990600" lvl="1" marL="9144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–"/>
              <a:defRPr sz="12000"/>
            </a:lvl2pPr>
            <a:lvl3pPr indent="-857250" lvl="2" marL="13716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3pPr>
            <a:lvl4pPr indent="-793750" lvl="3" marL="18288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–"/>
              <a:defRPr sz="8900"/>
            </a:lvl4pPr>
            <a:lvl5pPr indent="-793750" lvl="4" marL="22860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»"/>
              <a:defRPr sz="8900"/>
            </a:lvl5pPr>
            <a:lvl6pPr indent="-793750" lvl="5" marL="27432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6pPr>
            <a:lvl7pPr indent="-793750" lvl="6" marL="32004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7pPr>
            <a:lvl8pPr indent="-793750" lvl="7" marL="3657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8pPr>
            <a:lvl9pPr indent="-793750" lvl="8" marL="41148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9pPr>
          </a:lstStyle>
          <a:p/>
        </p:txBody>
      </p:sp>
      <p:sp>
        <p:nvSpPr>
          <p:cNvPr id="37" name="Google Shape;37;p46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6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6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7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9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7"/>
          <p:cNvSpPr txBox="1"/>
          <p:nvPr>
            <p:ph idx="1" type="body"/>
          </p:nvPr>
        </p:nvSpPr>
        <p:spPr>
          <a:xfrm>
            <a:off x="2556193" y="6437170"/>
            <a:ext cx="22588580" cy="2682706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b="1" sz="12000"/>
            </a:lvl1pPr>
            <a:lvl2pPr indent="-22860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b="1" sz="9900"/>
            </a:lvl2pPr>
            <a:lvl3pPr indent="-22860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None/>
              <a:defRPr b="1" sz="8900"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8pPr>
            <a:lvl9pPr indent="-228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9pPr>
          </a:lstStyle>
          <a:p/>
        </p:txBody>
      </p:sp>
      <p:sp>
        <p:nvSpPr>
          <p:cNvPr id="43" name="Google Shape;43;p47"/>
          <p:cNvSpPr txBox="1"/>
          <p:nvPr>
            <p:ph idx="2" type="body"/>
          </p:nvPr>
        </p:nvSpPr>
        <p:spPr>
          <a:xfrm>
            <a:off x="2556193" y="9119876"/>
            <a:ext cx="22588580" cy="1656888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990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1pPr>
            <a:lvl2pPr indent="-85725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2pPr>
            <a:lvl3pPr indent="-79375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3pPr>
            <a:lvl4pPr indent="-736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–"/>
              <a:defRPr sz="8000"/>
            </a:lvl4pPr>
            <a:lvl5pPr indent="-736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»"/>
              <a:defRPr sz="8000"/>
            </a:lvl5pPr>
            <a:lvl6pPr indent="-736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6pPr>
            <a:lvl7pPr indent="-736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7pPr>
            <a:lvl8pPr indent="-736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8pPr>
            <a:lvl9pPr indent="-736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9pPr>
          </a:lstStyle>
          <a:p/>
        </p:txBody>
      </p:sp>
      <p:sp>
        <p:nvSpPr>
          <p:cNvPr id="44" name="Google Shape;44;p47"/>
          <p:cNvSpPr txBox="1"/>
          <p:nvPr>
            <p:ph idx="3" type="body"/>
          </p:nvPr>
        </p:nvSpPr>
        <p:spPr>
          <a:xfrm>
            <a:off x="25970210" y="6437170"/>
            <a:ext cx="22597451" cy="2682706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None/>
              <a:defRPr b="1" sz="12000"/>
            </a:lvl1pPr>
            <a:lvl2pPr indent="-22860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b="1" sz="9900"/>
            </a:lvl2pPr>
            <a:lvl3pPr indent="-22860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None/>
              <a:defRPr b="1" sz="8900"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8pPr>
            <a:lvl9pPr indent="-228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  <a:defRPr b="1" sz="8000"/>
            </a:lvl9pPr>
          </a:lstStyle>
          <a:p/>
        </p:txBody>
      </p:sp>
      <p:sp>
        <p:nvSpPr>
          <p:cNvPr id="45" name="Google Shape;45;p47"/>
          <p:cNvSpPr txBox="1"/>
          <p:nvPr>
            <p:ph idx="4" type="body"/>
          </p:nvPr>
        </p:nvSpPr>
        <p:spPr>
          <a:xfrm>
            <a:off x="25970210" y="9119876"/>
            <a:ext cx="22597451" cy="16568885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990600" lvl="0" marL="4572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1pPr>
            <a:lvl2pPr indent="-857250" lvl="1" marL="914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2pPr>
            <a:lvl3pPr indent="-793750" lvl="2" marL="1371600" algn="l">
              <a:spcBef>
                <a:spcPts val="1780"/>
              </a:spcBef>
              <a:spcAft>
                <a:spcPts val="0"/>
              </a:spcAft>
              <a:buClr>
                <a:schemeClr val="dk1"/>
              </a:buClr>
              <a:buSzPts val="8900"/>
              <a:buChar char="•"/>
              <a:defRPr sz="8900"/>
            </a:lvl3pPr>
            <a:lvl4pPr indent="-736600" lvl="3" marL="1828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–"/>
              <a:defRPr sz="8000"/>
            </a:lvl4pPr>
            <a:lvl5pPr indent="-736600" lvl="4" marL="22860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»"/>
              <a:defRPr sz="8000"/>
            </a:lvl5pPr>
            <a:lvl6pPr indent="-736600" lvl="5" marL="27432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6pPr>
            <a:lvl7pPr indent="-736600" lvl="6" marL="32004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7pPr>
            <a:lvl8pPr indent="-736600" lvl="7" marL="36576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8pPr>
            <a:lvl9pPr indent="-736600" lvl="8" marL="411480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9pPr>
          </a:lstStyle>
          <a:p/>
        </p:txBody>
      </p:sp>
      <p:sp>
        <p:nvSpPr>
          <p:cNvPr id="46" name="Google Shape;46;p47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7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47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8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8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8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8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9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9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9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0"/>
          <p:cNvSpPr txBox="1"/>
          <p:nvPr>
            <p:ph type="title"/>
          </p:nvPr>
        </p:nvSpPr>
        <p:spPr>
          <a:xfrm>
            <a:off x="2556196" y="1144978"/>
            <a:ext cx="16819395" cy="4872809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Calibri"/>
              <a:buNone/>
              <a:defRPr b="1" sz="9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50"/>
          <p:cNvSpPr txBox="1"/>
          <p:nvPr>
            <p:ph idx="1" type="body"/>
          </p:nvPr>
        </p:nvSpPr>
        <p:spPr>
          <a:xfrm>
            <a:off x="19988007" y="1144979"/>
            <a:ext cx="28579653" cy="2454378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238250" lvl="0" marL="457200" algn="l">
              <a:spcBef>
                <a:spcPts val="3180"/>
              </a:spcBef>
              <a:spcAft>
                <a:spcPts val="0"/>
              </a:spcAft>
              <a:buClr>
                <a:schemeClr val="dk1"/>
              </a:buClr>
              <a:buSzPts val="15900"/>
              <a:buChar char="•"/>
              <a:defRPr sz="15900"/>
            </a:lvl1pPr>
            <a:lvl2pPr indent="-1117600" lvl="1" marL="91440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Char char="–"/>
              <a:defRPr sz="14000"/>
            </a:lvl2pPr>
            <a:lvl3pPr indent="-990600" lvl="2" marL="137160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Char char="•"/>
              <a:defRPr sz="12000"/>
            </a:lvl3pPr>
            <a:lvl4pPr indent="-857250" lvl="3" marL="18288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–"/>
              <a:defRPr sz="9900"/>
            </a:lvl4pPr>
            <a:lvl5pPr indent="-857250" lvl="4" marL="22860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»"/>
              <a:defRPr sz="9900"/>
            </a:lvl5pPr>
            <a:lvl6pPr indent="-857250" lvl="5" marL="27432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6pPr>
            <a:lvl7pPr indent="-857250" lvl="6" marL="32004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7pPr>
            <a:lvl8pPr indent="-857250" lvl="7" marL="36576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8pPr>
            <a:lvl9pPr indent="-857250" lvl="8" marL="411480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Char char="•"/>
              <a:defRPr sz="9900"/>
            </a:lvl9pPr>
          </a:lstStyle>
          <a:p/>
        </p:txBody>
      </p:sp>
      <p:sp>
        <p:nvSpPr>
          <p:cNvPr id="61" name="Google Shape;61;p50"/>
          <p:cNvSpPr txBox="1"/>
          <p:nvPr>
            <p:ph idx="2" type="body"/>
          </p:nvPr>
        </p:nvSpPr>
        <p:spPr>
          <a:xfrm>
            <a:off x="2556196" y="6017789"/>
            <a:ext cx="16819395" cy="19670974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  <a:defRPr sz="7000"/>
            </a:lvl1pPr>
            <a:lvl2pPr indent="-2286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indent="-228600" lvl="3" marL="1828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4pPr>
            <a:lvl5pPr indent="-228600" lvl="4" marL="22860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5pPr>
            <a:lvl6pPr indent="-228600" lvl="5" marL="27432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6pPr>
            <a:lvl7pPr indent="-228600" lvl="6" marL="32004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7pPr>
            <a:lvl8pPr indent="-228600" lvl="7" marL="3657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8pPr>
            <a:lvl9pPr indent="-228600" lvl="8" marL="4114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9pPr>
          </a:lstStyle>
          <a:p/>
        </p:txBody>
      </p:sp>
      <p:sp>
        <p:nvSpPr>
          <p:cNvPr id="62" name="Google Shape;62;p50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50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50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6000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1"/>
          <p:cNvSpPr txBox="1"/>
          <p:nvPr>
            <p:ph type="title"/>
          </p:nvPr>
        </p:nvSpPr>
        <p:spPr>
          <a:xfrm>
            <a:off x="10020633" y="20130295"/>
            <a:ext cx="30674310" cy="2376495"/>
          </a:xfrm>
          <a:prstGeom prst="rect">
            <a:avLst/>
          </a:prstGeom>
          <a:noFill/>
          <a:ln>
            <a:noFill/>
          </a:ln>
        </p:spPr>
        <p:txBody>
          <a:bodyPr anchorCtr="0" anchor="b" bIns="228200" lIns="456400" spcFirstLastPara="1" rIns="456400" wrap="square" tIns="2282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Calibri"/>
              <a:buNone/>
              <a:defRPr b="1" sz="9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51"/>
          <p:cNvSpPr/>
          <p:nvPr>
            <p:ph idx="2" type="pic"/>
          </p:nvPr>
        </p:nvSpPr>
        <p:spPr>
          <a:xfrm>
            <a:off x="10020633" y="2569541"/>
            <a:ext cx="30674310" cy="17254538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51"/>
          <p:cNvSpPr txBox="1"/>
          <p:nvPr>
            <p:ph idx="1" type="body"/>
          </p:nvPr>
        </p:nvSpPr>
        <p:spPr>
          <a:xfrm>
            <a:off x="10020633" y="22506790"/>
            <a:ext cx="30674310" cy="3375018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228600" lvl="0" marL="45720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  <a:defRPr sz="7000"/>
            </a:lvl1pPr>
            <a:lvl2pPr indent="-2286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indent="-228600" lvl="3" marL="1828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4pPr>
            <a:lvl5pPr indent="-228600" lvl="4" marL="22860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5pPr>
            <a:lvl6pPr indent="-228600" lvl="5" marL="27432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6pPr>
            <a:lvl7pPr indent="-228600" lvl="6" marL="32004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7pPr>
            <a:lvl8pPr indent="-228600" lvl="7" marL="36576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8pPr>
            <a:lvl9pPr indent="-228600" lvl="8" marL="4114800" algn="l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9pPr>
          </a:lstStyle>
          <a:p/>
        </p:txBody>
      </p:sp>
      <p:sp>
        <p:nvSpPr>
          <p:cNvPr id="69" name="Google Shape;69;p51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51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51"/>
          <p:cNvSpPr txBox="1"/>
          <p:nvPr>
            <p:ph idx="12" type="sldNum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2"/>
          <p:cNvSpPr txBox="1"/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900"/>
              <a:buFont typeface="Calibri"/>
              <a:buNone/>
              <a:defRPr b="0" i="0" sz="2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2"/>
          <p:cNvSpPr txBox="1"/>
          <p:nvPr>
            <p:ph idx="1" type="body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rmAutofit/>
          </a:bodyPr>
          <a:lstStyle>
            <a:lvl1pPr indent="-1238250" lvl="0" marL="457200" marR="0" rtl="0" algn="l">
              <a:spcBef>
                <a:spcPts val="3180"/>
              </a:spcBef>
              <a:spcAft>
                <a:spcPts val="0"/>
              </a:spcAft>
              <a:buClr>
                <a:schemeClr val="dk1"/>
              </a:buClr>
              <a:buSzPts val="15900"/>
              <a:buFont typeface="Arial"/>
              <a:buChar char="•"/>
              <a:defRPr b="0" i="0" sz="15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17600" lvl="1" marL="914400" marR="0" rtl="0" algn="l"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4000"/>
              <a:buFont typeface="Arial"/>
              <a:buChar char="–"/>
              <a:defRPr b="0" i="0" sz="1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90600" lvl="2" marL="1371600" marR="0" rtl="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Char char="•"/>
              <a:defRPr b="0" i="0" sz="1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57250" lvl="3" marL="18288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–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57250" lvl="4" marL="22860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»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857250" lvl="5" marL="27432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857250" lvl="6" marL="32004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857250" lvl="7" marL="36576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857250" lvl="8" marL="4114800" marR="0" rtl="0" algn="l">
              <a:spcBef>
                <a:spcPts val="198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"/>
              <a:buChar char="•"/>
              <a:defRPr b="0" i="0" sz="9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2"/>
          <p:cNvSpPr txBox="1"/>
          <p:nvPr>
            <p:ph idx="10" type="dt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rgbClr val="8888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2"/>
          <p:cNvSpPr txBox="1"/>
          <p:nvPr>
            <p:ph idx="11" type="ftr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rgbClr val="8888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2"/>
          <p:cNvSpPr txBox="1"/>
          <p:nvPr>
            <p:ph idx="12" type="sldNum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0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5F4F6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5187" y="0"/>
            <a:ext cx="32103099" cy="28757563"/>
          </a:xfrm>
          <a:prstGeom prst="rect">
            <a:avLst/>
          </a:prstGeom>
          <a:solidFill>
            <a:srgbClr val="475043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9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0" name="Google Shape;90;p1"/>
          <p:cNvCxnSpPr/>
          <p:nvPr/>
        </p:nvCxnSpPr>
        <p:spPr>
          <a:xfrm>
            <a:off x="6095439" y="17400275"/>
            <a:ext cx="21678060" cy="0"/>
          </a:xfrm>
          <a:prstGeom prst="straightConnector1">
            <a:avLst/>
          </a:prstGeom>
          <a:noFill/>
          <a:ln cap="flat" cmpd="sng" w="254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p1"/>
          <p:cNvSpPr/>
          <p:nvPr/>
        </p:nvSpPr>
        <p:spPr>
          <a:xfrm>
            <a:off x="2057399" y="9344297"/>
            <a:ext cx="25716099" cy="8335928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250" lIns="514500" spcFirstLastPara="1" rIns="514500" wrap="square" tIns="25725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20000"/>
              <a:buFont typeface="Arial"/>
              <a:buNone/>
            </a:pPr>
            <a:r>
              <a:rPr b="1" i="0" lang="en-US" sz="20000" u="none" cap="none" strike="noStrike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Session 6</a:t>
            </a:r>
            <a:br>
              <a:rPr b="1" i="0" lang="en-US" sz="1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8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Meaning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2057399" y="18279801"/>
            <a:ext cx="25716100" cy="9938297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0" lIns="514500" spcFirstLastPara="1" rIns="514500" wrap="square" tIns="25725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Font typeface="Arial"/>
              <a:buNone/>
            </a:pPr>
            <a:r>
              <a:rPr b="0" i="0" lang="en-US" sz="10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Wellbeing</a:t>
            </a:r>
            <a:r>
              <a:rPr b="0" i="0" lang="en-US" sz="10000" u="none" cap="none" strike="noStrike">
                <a:solidFill>
                  <a:schemeClr val="lt1"/>
                </a:solidFill>
                <a:latin typeface="Lato Light"/>
                <a:ea typeface="Lato Light"/>
                <a:cs typeface="Lato Light"/>
                <a:sym typeface="Lato Light"/>
              </a:rPr>
              <a:t> </a:t>
            </a:r>
            <a:r>
              <a:rPr b="0" i="0" lang="en-US" sz="13000" u="none" cap="none" strike="noStrike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/>
          </a:p>
        </p:txBody>
      </p:sp>
      <p:pic>
        <p:nvPicPr>
          <p:cNvPr id="93" name="Google Shape;93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-1021" l="0" r="0" t="-1021"/>
          <a:stretch/>
        </p:blipFill>
        <p:spPr>
          <a:xfrm>
            <a:off x="32108286" y="-316523"/>
            <a:ext cx="19079004" cy="29436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92" name="Google Shape;192;p1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194" name="Google Shape;194;p10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95" name="Google Shape;195;p1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0"/>
          <p:cNvSpPr txBox="1"/>
          <p:nvPr/>
        </p:nvSpPr>
        <p:spPr>
          <a:xfrm>
            <a:off x="10537806" y="14789436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“It is not enough to be industrious; so are the ants. What are you industrious about?”</a:t>
            </a:r>
            <a:endParaRPr/>
          </a:p>
        </p:txBody>
      </p:sp>
      <p:sp>
        <p:nvSpPr>
          <p:cNvPr id="197" name="Google Shape;197;p10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98" name="Google Shape;198;p10"/>
          <p:cNvSpPr/>
          <p:nvPr/>
        </p:nvSpPr>
        <p:spPr>
          <a:xfrm>
            <a:off x="27866218" y="20515850"/>
            <a:ext cx="12840375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Henry David Thoreau</a:t>
            </a:r>
            <a:endParaRPr/>
          </a:p>
        </p:txBody>
      </p:sp>
      <p:sp>
        <p:nvSpPr>
          <p:cNvPr id="199" name="Google Shape;199;p1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Benefits Of Meaning</a:t>
            </a:r>
            <a:endParaRPr/>
          </a:p>
        </p:txBody>
      </p:sp>
      <p:sp>
        <p:nvSpPr>
          <p:cNvPr id="206" name="Google Shape;206;p1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208" name="Google Shape;208;p11"/>
          <p:cNvSpPr/>
          <p:nvPr>
            <p:ph idx="1" type="body"/>
          </p:nvPr>
        </p:nvSpPr>
        <p:spPr>
          <a:xfrm>
            <a:off x="4669405" y="11003921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INCREASED LIFE SATISFACTION</a:t>
            </a:r>
            <a:endParaRPr/>
          </a:p>
        </p:txBody>
      </p:sp>
      <p:sp>
        <p:nvSpPr>
          <p:cNvPr id="209" name="Google Shape;209;p1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0" name="Google Shape;210;p11"/>
          <p:cNvSpPr/>
          <p:nvPr/>
        </p:nvSpPr>
        <p:spPr>
          <a:xfrm>
            <a:off x="14481620" y="11003921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HEIGHTENED PSYCHOLOGICAL WELLBEING</a:t>
            </a:r>
            <a:endParaRPr/>
          </a:p>
        </p:txBody>
      </p:sp>
      <p:sp>
        <p:nvSpPr>
          <p:cNvPr id="211" name="Google Shape;211;p11"/>
          <p:cNvSpPr/>
          <p:nvPr/>
        </p:nvSpPr>
        <p:spPr>
          <a:xfrm>
            <a:off x="24293835" y="11003920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REDUCED DEPRESSION RISK</a:t>
            </a:r>
            <a:endParaRPr/>
          </a:p>
        </p:txBody>
      </p:sp>
      <p:sp>
        <p:nvSpPr>
          <p:cNvPr id="212" name="Google Shape;212;p11"/>
          <p:cNvSpPr/>
          <p:nvPr/>
        </p:nvSpPr>
        <p:spPr>
          <a:xfrm>
            <a:off x="34106050" y="11003921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A5B9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LOWER STRESS &amp; ANXIETY</a:t>
            </a:r>
            <a:endParaRPr/>
          </a:p>
        </p:txBody>
      </p:sp>
      <p:sp>
        <p:nvSpPr>
          <p:cNvPr id="213" name="Google Shape;213;p11"/>
          <p:cNvSpPr/>
          <p:nvPr/>
        </p:nvSpPr>
        <p:spPr>
          <a:xfrm>
            <a:off x="4669405" y="18335609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20% LOWER </a:t>
            </a:r>
            <a:b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RISK OF DEATH</a:t>
            </a:r>
            <a:endParaRPr/>
          </a:p>
        </p:txBody>
      </p:sp>
      <p:sp>
        <p:nvSpPr>
          <p:cNvPr id="214" name="Google Shape;214;p11"/>
          <p:cNvSpPr/>
          <p:nvPr/>
        </p:nvSpPr>
        <p:spPr>
          <a:xfrm>
            <a:off x="14481620" y="18335609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BETTER PHYSICAL HEALTH</a:t>
            </a:r>
            <a:endParaRPr/>
          </a:p>
        </p:txBody>
      </p:sp>
      <p:sp>
        <p:nvSpPr>
          <p:cNvPr id="215" name="Google Shape;215;p11"/>
          <p:cNvSpPr/>
          <p:nvPr/>
        </p:nvSpPr>
        <p:spPr>
          <a:xfrm>
            <a:off x="24293835" y="18335608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LONGER STRONGER RELATIONSHIPS</a:t>
            </a:r>
            <a:endParaRPr/>
          </a:p>
        </p:txBody>
      </p:sp>
      <p:sp>
        <p:nvSpPr>
          <p:cNvPr id="216" name="Google Shape;216;p11"/>
          <p:cNvSpPr/>
          <p:nvPr/>
        </p:nvSpPr>
        <p:spPr>
          <a:xfrm>
            <a:off x="34106050" y="18335609"/>
            <a:ext cx="9292780" cy="6846757"/>
          </a:xfrm>
          <a:prstGeom prst="roundRect">
            <a:avLst>
              <a:gd fmla="val 16667" name="adj"/>
            </a:avLst>
          </a:prstGeom>
          <a:noFill/>
          <a:ln cap="flat" cmpd="sng" w="63500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4000" lIns="456400" spcFirstLastPara="1" rIns="456400" wrap="square" tIns="2282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6E16"/>
              </a:buClr>
              <a:buSzPts val="7000"/>
              <a:buFont typeface="Arial"/>
              <a:buNone/>
            </a:pP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20-40% HIGHER ENGAGEMENT </a:t>
            </a:r>
            <a:b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70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IN TASKS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223" name="Google Shape;223;p1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225" name="Google Shape;225;p12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26" name="Google Shape;226;p12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2"/>
          <p:cNvSpPr txBox="1"/>
          <p:nvPr/>
        </p:nvSpPr>
        <p:spPr>
          <a:xfrm>
            <a:off x="9728916" y="13719065"/>
            <a:ext cx="32825856" cy="6775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65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“Meaning in life is about making sense of the world and your place in it, about finding a purpose, and feeling that your life is worthwhile?”</a:t>
            </a:r>
            <a:endParaRPr/>
          </a:p>
        </p:txBody>
      </p:sp>
      <p:sp>
        <p:nvSpPr>
          <p:cNvPr id="228" name="Google Shape;228;p12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229" name="Google Shape;229;p12"/>
          <p:cNvSpPr/>
          <p:nvPr/>
        </p:nvSpPr>
        <p:spPr>
          <a:xfrm>
            <a:off x="26936701" y="21465417"/>
            <a:ext cx="1464454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Michael F. Steger</a:t>
            </a:r>
            <a:endParaRPr/>
          </a:p>
        </p:txBody>
      </p:sp>
      <p:sp>
        <p:nvSpPr>
          <p:cNvPr id="230" name="Google Shape;230;p1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81344" y="8490793"/>
            <a:ext cx="41548396" cy="17697624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3"/>
          <p:cNvSpPr txBox="1"/>
          <p:nvPr/>
        </p:nvSpPr>
        <p:spPr>
          <a:xfrm>
            <a:off x="12042648" y="13350240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13"/>
          <p:cNvSpPr txBox="1"/>
          <p:nvPr/>
        </p:nvSpPr>
        <p:spPr>
          <a:xfrm>
            <a:off x="13950696" y="18260029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13"/>
          <p:cNvSpPr txBox="1"/>
          <p:nvPr/>
        </p:nvSpPr>
        <p:spPr>
          <a:xfrm>
            <a:off x="16187928" y="23159419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white line drawing of a target with an arrow in the center&#10;&#10;Description automatically generated" id="240" name="Google Shape;24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53259" y="21245754"/>
            <a:ext cx="2954527" cy="2954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white line drawing of a pen and a mountain&#10;&#10;Description automatically generated" id="241" name="Google Shape;241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096193" y="9043538"/>
            <a:ext cx="2954527" cy="2954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white line drawing of a map&#10;&#10;Description automatically generated" id="242" name="Google Shape;242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343328" y="15197284"/>
            <a:ext cx="2954527" cy="2954527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The Meaning Triad</a:t>
            </a:r>
            <a:endParaRPr/>
          </a:p>
        </p:txBody>
      </p:sp>
      <p:sp>
        <p:nvSpPr>
          <p:cNvPr id="244" name="Google Shape;244;p1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1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246" name="Google Shape;246;p1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13"/>
          <p:cNvSpPr txBox="1"/>
          <p:nvPr/>
        </p:nvSpPr>
        <p:spPr>
          <a:xfrm>
            <a:off x="16799108" y="8837658"/>
            <a:ext cx="19045372" cy="504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Coherence – Making Sense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“You are the storyteller of your own life, </a:t>
            </a:r>
            <a:b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and you can create your own legend or not.” </a:t>
            </a:r>
            <a:b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Isabel Allende</a:t>
            </a:r>
            <a:endParaRPr sz="120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3"/>
          <p:cNvSpPr txBox="1"/>
          <p:nvPr/>
        </p:nvSpPr>
        <p:spPr>
          <a:xfrm>
            <a:off x="19217336" y="14800561"/>
            <a:ext cx="20026828" cy="504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Purpose – Making Progress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“Purpose is not a static state, but a process </a:t>
            </a:r>
            <a:b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of becoming, a daily practice of aligning your actions with your values.” – Naomi Hill</a:t>
            </a:r>
            <a:endParaRPr/>
          </a:p>
        </p:txBody>
      </p:sp>
      <p:sp>
        <p:nvSpPr>
          <p:cNvPr id="249" name="Google Shape;249;p13"/>
          <p:cNvSpPr txBox="1"/>
          <p:nvPr/>
        </p:nvSpPr>
        <p:spPr>
          <a:xfrm>
            <a:off x="22078244" y="20763464"/>
            <a:ext cx="19472092" cy="504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Significance – Making An Impact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72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“What we do for ourselves dies with us. What we do for others and the world remains and is immortal.” – Albert Pine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256" name="Google Shape;256;p1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258" name="Google Shape;258;p1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9" name="Google Shape;25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81344" y="8490793"/>
            <a:ext cx="41548396" cy="1769762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4"/>
          <p:cNvSpPr txBox="1"/>
          <p:nvPr/>
        </p:nvSpPr>
        <p:spPr>
          <a:xfrm>
            <a:off x="16611935" y="8424606"/>
            <a:ext cx="19561729" cy="57800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Coherence – Making Sense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 do the different parts of your life fit together to tell your story?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When things get tough, how do you make sense of what’s happening?</a:t>
            </a:r>
            <a:endParaRPr/>
          </a:p>
        </p:txBody>
      </p:sp>
      <p:sp>
        <p:nvSpPr>
          <p:cNvPr id="261" name="Google Shape;261;p14"/>
          <p:cNvSpPr txBox="1"/>
          <p:nvPr/>
        </p:nvSpPr>
        <p:spPr>
          <a:xfrm>
            <a:off x="12042648" y="13350240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4"/>
          <p:cNvSpPr txBox="1"/>
          <p:nvPr/>
        </p:nvSpPr>
        <p:spPr>
          <a:xfrm>
            <a:off x="13950696" y="18260029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14"/>
          <p:cNvSpPr txBox="1"/>
          <p:nvPr/>
        </p:nvSpPr>
        <p:spPr>
          <a:xfrm>
            <a:off x="16187928" y="23159419"/>
            <a:ext cx="199339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8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4"/>
          <p:cNvSpPr txBox="1"/>
          <p:nvPr/>
        </p:nvSpPr>
        <p:spPr>
          <a:xfrm>
            <a:off x="18816884" y="14936177"/>
            <a:ext cx="21306988" cy="4764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Purpose – Making Progress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goals or dreams keep you motivated each day?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 do your daily activities help you work toward something bigger?</a:t>
            </a:r>
            <a:endParaRPr/>
          </a:p>
        </p:txBody>
      </p:sp>
      <p:sp>
        <p:nvSpPr>
          <p:cNvPr id="265" name="Google Shape;265;p14"/>
          <p:cNvSpPr txBox="1"/>
          <p:nvPr/>
        </p:nvSpPr>
        <p:spPr>
          <a:xfrm>
            <a:off x="21931940" y="20909768"/>
            <a:ext cx="19472092" cy="4764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Significance – Making An Impact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makes you feel like your life really matters?</a:t>
            </a:r>
            <a:endParaRPr/>
          </a:p>
          <a:p>
            <a:pPr indent="-857250" lvl="0" marL="857250" marR="0" rtl="0" algn="l">
              <a:spcBef>
                <a:spcPts val="0"/>
              </a:spcBef>
              <a:spcAft>
                <a:spcPts val="0"/>
              </a:spcAft>
              <a:buClr>
                <a:srgbClr val="FFFCF5"/>
              </a:buClr>
              <a:buSzPts val="6600"/>
              <a:buFont typeface="Noto Sans Symbols"/>
              <a:buChar char="▪"/>
            </a:pPr>
            <a:r>
              <a:rPr lang="en-US" sz="6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 do your actions and relationships make you feel valuable to others?</a:t>
            </a:r>
            <a:endParaRPr/>
          </a:p>
        </p:txBody>
      </p:sp>
      <p:pic>
        <p:nvPicPr>
          <p:cNvPr descr="A white line drawing of a target with an arrow in the center&#10;&#10;Description automatically generated" id="266" name="Google Shape;2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53259" y="21245754"/>
            <a:ext cx="2954527" cy="2954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white line drawing of a pen and a mountain&#10;&#10;Description automatically generated" id="267" name="Google Shape;2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096193" y="9043538"/>
            <a:ext cx="2954527" cy="2954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white line drawing of a map&#10;&#10;Description automatically generated" id="268" name="Google Shape;268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343328" y="15197284"/>
            <a:ext cx="2954527" cy="2954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275" name="Google Shape;275;p1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277" name="Google Shape;277;p1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278" name="Google Shape;278;p1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5"/>
          <p:cNvSpPr txBox="1"/>
          <p:nvPr/>
        </p:nvSpPr>
        <p:spPr>
          <a:xfrm>
            <a:off x="10397129" y="13719065"/>
            <a:ext cx="30399176" cy="6790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“Meaning is not something you stumble across; it is something you build into your life through your actions and choices.”</a:t>
            </a:r>
            <a:endParaRPr/>
          </a:p>
        </p:txBody>
      </p:sp>
      <p:sp>
        <p:nvSpPr>
          <p:cNvPr id="280" name="Google Shape;280;p1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281" name="Google Shape;281;p15"/>
          <p:cNvSpPr/>
          <p:nvPr/>
        </p:nvSpPr>
        <p:spPr>
          <a:xfrm>
            <a:off x="28841701" y="21465417"/>
            <a:ext cx="1273954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Michael F. Steger</a:t>
            </a:r>
            <a:endParaRPr/>
          </a:p>
        </p:txBody>
      </p:sp>
      <p:sp>
        <p:nvSpPr>
          <p:cNvPr id="282" name="Google Shape;282;p1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6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6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89" name="Google Shape;289;p16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Balancing Our Passions</a:t>
            </a:r>
            <a:endParaRPr/>
          </a:p>
        </p:txBody>
      </p:sp>
      <p:sp>
        <p:nvSpPr>
          <p:cNvPr id="290" name="Google Shape;290;p1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Your Passion Pie</a:t>
            </a:r>
            <a:endParaRPr/>
          </a:p>
        </p:txBody>
      </p:sp>
      <p:sp>
        <p:nvSpPr>
          <p:cNvPr id="297" name="Google Shape;297;p1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1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299" name="Google Shape;299;p1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0" name="Google Shape;300;p17"/>
          <p:cNvSpPr txBox="1"/>
          <p:nvPr>
            <p:ph idx="1" type="body"/>
          </p:nvPr>
        </p:nvSpPr>
        <p:spPr>
          <a:xfrm>
            <a:off x="6717659" y="10078003"/>
            <a:ext cx="24152486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Life Admin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Family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Friends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Movement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Rest &amp; Recovery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Play</a:t>
            </a:r>
            <a:endParaRPr/>
          </a:p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None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Adventure &amp; Growth</a:t>
            </a:r>
            <a:endParaRPr/>
          </a:p>
        </p:txBody>
      </p:sp>
      <p:sp>
        <p:nvSpPr>
          <p:cNvPr id="301" name="Google Shape;301;p17"/>
          <p:cNvSpPr/>
          <p:nvPr/>
        </p:nvSpPr>
        <p:spPr>
          <a:xfrm>
            <a:off x="5061879" y="10899648"/>
            <a:ext cx="833248" cy="833248"/>
          </a:xfrm>
          <a:prstGeom prst="rect">
            <a:avLst/>
          </a:prstGeom>
          <a:solidFill>
            <a:srgbClr val="F3D1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17"/>
          <p:cNvSpPr/>
          <p:nvPr/>
        </p:nvSpPr>
        <p:spPr>
          <a:xfrm>
            <a:off x="5061879" y="12841110"/>
            <a:ext cx="833248" cy="833248"/>
          </a:xfrm>
          <a:prstGeom prst="rect">
            <a:avLst/>
          </a:prstGeom>
          <a:solidFill>
            <a:srgbClr val="A5B99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17"/>
          <p:cNvSpPr/>
          <p:nvPr/>
        </p:nvSpPr>
        <p:spPr>
          <a:xfrm>
            <a:off x="5061879" y="14782572"/>
            <a:ext cx="833248" cy="833248"/>
          </a:xfrm>
          <a:prstGeom prst="rect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17"/>
          <p:cNvSpPr/>
          <p:nvPr/>
        </p:nvSpPr>
        <p:spPr>
          <a:xfrm>
            <a:off x="5061879" y="16724034"/>
            <a:ext cx="833248" cy="833248"/>
          </a:xfrm>
          <a:prstGeom prst="rect">
            <a:avLst/>
          </a:prstGeom>
          <a:solidFill>
            <a:srgbClr val="DEE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17"/>
          <p:cNvSpPr/>
          <p:nvPr/>
        </p:nvSpPr>
        <p:spPr>
          <a:xfrm>
            <a:off x="5061879" y="18665496"/>
            <a:ext cx="833248" cy="833248"/>
          </a:xfrm>
          <a:prstGeom prst="rect">
            <a:avLst/>
          </a:prstGeom>
          <a:solidFill>
            <a:srgbClr val="F3D1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7"/>
          <p:cNvSpPr/>
          <p:nvPr/>
        </p:nvSpPr>
        <p:spPr>
          <a:xfrm>
            <a:off x="5061879" y="20606958"/>
            <a:ext cx="833248" cy="833248"/>
          </a:xfrm>
          <a:prstGeom prst="rect">
            <a:avLst/>
          </a:prstGeom>
          <a:solidFill>
            <a:srgbClr val="A5B99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17"/>
          <p:cNvSpPr/>
          <p:nvPr/>
        </p:nvSpPr>
        <p:spPr>
          <a:xfrm>
            <a:off x="5061879" y="22548420"/>
            <a:ext cx="833248" cy="833248"/>
          </a:xfrm>
          <a:prstGeom prst="rect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17"/>
          <p:cNvSpPr/>
          <p:nvPr/>
        </p:nvSpPr>
        <p:spPr>
          <a:xfrm>
            <a:off x="5061879" y="24489885"/>
            <a:ext cx="833248" cy="833248"/>
          </a:xfrm>
          <a:prstGeom prst="rect">
            <a:avLst/>
          </a:prstGeom>
          <a:solidFill>
            <a:srgbClr val="DEE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06764" y="8536174"/>
            <a:ext cx="26089264" cy="17753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316" name="Google Shape;316;p18"/>
          <p:cNvSpPr txBox="1"/>
          <p:nvPr>
            <p:ph idx="1" type="body"/>
          </p:nvPr>
        </p:nvSpPr>
        <p:spPr>
          <a:xfrm>
            <a:off x="4669403" y="10626643"/>
            <a:ext cx="24298789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9100"/>
              <a:buFont typeface="Noto Sans Symbols"/>
              <a:buChar char="▪"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Thinking of your life as a pie (chart), what percentage is work taking up right now?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600"/>
              </a:spcBef>
              <a:spcAft>
                <a:spcPts val="0"/>
              </a:spcAft>
              <a:buClr>
                <a:srgbClr val="475043"/>
              </a:buClr>
              <a:buSzPts val="9100"/>
              <a:buFont typeface="Noto Sans Symbols"/>
              <a:buChar char="▪"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about other areas, e.g.: </a:t>
            </a:r>
            <a:r>
              <a:rPr i="1"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life admin, family, friends, movement, rest &amp; recovery, play, adventure/growth…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600"/>
              </a:spcBef>
              <a:spcAft>
                <a:spcPts val="0"/>
              </a:spcAft>
              <a:buClr>
                <a:srgbClr val="475043"/>
              </a:buClr>
              <a:buSzPts val="9100"/>
              <a:buFont typeface="Noto Sans Symbols"/>
              <a:buChar char="▪"/>
            </a:pPr>
            <a:r>
              <a:rPr lang="en-US" sz="91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What is the impact of this? Where is there too much/not enough energy spent?</a:t>
            </a:r>
            <a:endParaRPr/>
          </a:p>
          <a:p>
            <a:pPr indent="-1133666" lvl="0" marL="1711516" rtl="0" algn="l">
              <a:lnSpc>
                <a:spcPct val="130000"/>
              </a:lnSpc>
              <a:spcBef>
                <a:spcPts val="3600"/>
              </a:spcBef>
              <a:spcAft>
                <a:spcPts val="0"/>
              </a:spcAft>
              <a:buClr>
                <a:srgbClr val="475043"/>
              </a:buClr>
              <a:buSzPts val="9100"/>
              <a:buFont typeface="Noto Sans Symbols"/>
              <a:buNone/>
            </a:pPr>
            <a:r>
              <a:t/>
            </a:r>
            <a:endParaRPr sz="91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1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1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19" name="Google Shape;319;p1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20" name="Google Shape;32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50475" y="10557503"/>
            <a:ext cx="18617185" cy="13367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27" name="Google Shape;327;p1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1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29" name="Google Shape;329;p19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30" name="Google Shape;330;p1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19"/>
          <p:cNvSpPr txBox="1"/>
          <p:nvPr/>
        </p:nvSpPr>
        <p:spPr>
          <a:xfrm>
            <a:off x="10397128" y="13560037"/>
            <a:ext cx="31478421" cy="6790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“The single strongest predictor of meaningfulness is the belief that what we do has a positive impact on others.”</a:t>
            </a:r>
            <a:endParaRPr/>
          </a:p>
        </p:txBody>
      </p:sp>
      <p:sp>
        <p:nvSpPr>
          <p:cNvPr id="332" name="Google Shape;332;p19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33" name="Google Shape;333;p19"/>
          <p:cNvSpPr/>
          <p:nvPr/>
        </p:nvSpPr>
        <p:spPr>
          <a:xfrm>
            <a:off x="33803730" y="21624445"/>
            <a:ext cx="777751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Adam Grant</a:t>
            </a:r>
            <a:endParaRPr/>
          </a:p>
        </p:txBody>
      </p:sp>
      <p:sp>
        <p:nvSpPr>
          <p:cNvPr id="334" name="Google Shape;334;p1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This presentation</a:t>
            </a:r>
            <a:endParaRPr/>
          </a:p>
        </p:txBody>
      </p:sp>
      <p:sp>
        <p:nvSpPr>
          <p:cNvPr id="100" name="Google Shape;100;p2"/>
          <p:cNvSpPr txBox="1"/>
          <p:nvPr>
            <p:ph idx="1" type="body"/>
          </p:nvPr>
        </p:nvSpPr>
        <p:spPr>
          <a:xfrm>
            <a:off x="5092065" y="10857541"/>
            <a:ext cx="37762816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Reflection Round: Meaning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Balancing Our Passions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Creating A Rooted Routine for Meaning</a:t>
            </a:r>
            <a:endParaRPr/>
          </a:p>
        </p:txBody>
      </p:sp>
      <p:sp>
        <p:nvSpPr>
          <p:cNvPr id="101" name="Google Shape;101;p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8900" u="none" cap="none" strike="noStrike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9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OUTLINE</a:t>
            </a:r>
            <a:endParaRPr/>
          </a:p>
        </p:txBody>
      </p:sp>
      <p:sp>
        <p:nvSpPr>
          <p:cNvPr id="103" name="Google Shape;103;p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41" name="Google Shape;341;p2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2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43" name="Google Shape;343;p20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44" name="Google Shape;344;p2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0"/>
          <p:cNvSpPr txBox="1"/>
          <p:nvPr/>
        </p:nvSpPr>
        <p:spPr>
          <a:xfrm>
            <a:off x="10397128" y="13560037"/>
            <a:ext cx="31478421" cy="6790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“When your passion takes control and makes it difficult to engage in other things or with other people, it has become obsessive.”</a:t>
            </a:r>
            <a:endParaRPr/>
          </a:p>
        </p:txBody>
      </p:sp>
      <p:sp>
        <p:nvSpPr>
          <p:cNvPr id="346" name="Google Shape;346;p20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47" name="Google Shape;347;p20"/>
          <p:cNvSpPr/>
          <p:nvPr/>
        </p:nvSpPr>
        <p:spPr>
          <a:xfrm>
            <a:off x="31223921" y="21624445"/>
            <a:ext cx="1035732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Robert Vallerand</a:t>
            </a:r>
            <a:endParaRPr/>
          </a:p>
        </p:txBody>
      </p:sp>
      <p:sp>
        <p:nvSpPr>
          <p:cNvPr id="348" name="Google Shape;348;p2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55" name="Google Shape;355;p2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2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57" name="Google Shape;357;p21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358" name="Google Shape;358;p21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1"/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“Harmonious passion is characterized by a strong desire to engage in an activity because it is meaningful and enjoyable, not because of external pressures or a need to prove oneself.”</a:t>
            </a:r>
            <a:endParaRPr/>
          </a:p>
        </p:txBody>
      </p:sp>
      <p:sp>
        <p:nvSpPr>
          <p:cNvPr id="360" name="Google Shape;360;p21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361" name="Google Shape;361;p21"/>
          <p:cNvSpPr/>
          <p:nvPr/>
        </p:nvSpPr>
        <p:spPr>
          <a:xfrm>
            <a:off x="31223920" y="22032716"/>
            <a:ext cx="103573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Robert Vallerand</a:t>
            </a:r>
            <a:endParaRPr/>
          </a:p>
        </p:txBody>
      </p:sp>
      <p:sp>
        <p:nvSpPr>
          <p:cNvPr id="362" name="Google Shape;362;p2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Obsessive vs Harmonious Passion</a:t>
            </a:r>
            <a:endParaRPr/>
          </a:p>
        </p:txBody>
      </p:sp>
      <p:sp>
        <p:nvSpPr>
          <p:cNvPr id="369" name="Google Shape;369;p2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2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71" name="Google Shape;371;p2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72" name="Google Shape;372;p22"/>
          <p:cNvGrpSpPr/>
          <p:nvPr/>
        </p:nvGrpSpPr>
        <p:grpSpPr>
          <a:xfrm>
            <a:off x="7265664" y="8923020"/>
            <a:ext cx="33686187" cy="16427517"/>
            <a:chOff x="7265664" y="8923020"/>
            <a:chExt cx="33686187" cy="16427517"/>
          </a:xfrm>
        </p:grpSpPr>
        <p:pic>
          <p:nvPicPr>
            <p:cNvPr id="373" name="Google Shape;373;p2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65664" y="8923020"/>
              <a:ext cx="33686187" cy="164275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4" name="Google Shape;374;p22"/>
            <p:cNvSpPr txBox="1"/>
            <p:nvPr/>
          </p:nvSpPr>
          <p:spPr>
            <a:xfrm>
              <a:off x="15105888" y="11533566"/>
              <a:ext cx="7278625" cy="10985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PURPOSE</a:t>
              </a:r>
              <a:endParaRPr b="1" sz="44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2"/>
            <p:cNvSpPr txBox="1"/>
            <p:nvPr/>
          </p:nvSpPr>
          <p:spPr>
            <a:xfrm>
              <a:off x="24108757" y="11539662"/>
              <a:ext cx="7278625" cy="10985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INVESTMENTS</a:t>
              </a:r>
              <a:endParaRPr b="1" sz="44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2"/>
            <p:cNvSpPr txBox="1"/>
            <p:nvPr/>
          </p:nvSpPr>
          <p:spPr>
            <a:xfrm>
              <a:off x="33111626" y="11545758"/>
              <a:ext cx="7278625" cy="10985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ENERGY</a:t>
              </a:r>
              <a:endParaRPr b="1" sz="44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2"/>
            <p:cNvSpPr txBox="1"/>
            <p:nvPr/>
          </p:nvSpPr>
          <p:spPr>
            <a:xfrm>
              <a:off x="7265664" y="15992530"/>
              <a:ext cx="7278625" cy="10985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OBSESSIVE</a:t>
              </a:r>
              <a:endParaRPr b="1" sz="44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2"/>
            <p:cNvSpPr txBox="1"/>
            <p:nvPr/>
          </p:nvSpPr>
          <p:spPr>
            <a:xfrm>
              <a:off x="7265664" y="21923938"/>
              <a:ext cx="7278625" cy="10985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6000">
                  <a:solidFill>
                    <a:srgbClr val="FFFCF5"/>
                  </a:solidFill>
                  <a:latin typeface="Arial"/>
                  <a:ea typeface="Arial"/>
                  <a:cs typeface="Arial"/>
                  <a:sym typeface="Arial"/>
                </a:rPr>
                <a:t>HARMONIOUS</a:t>
              </a:r>
              <a:endParaRPr b="1" sz="44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9" name="Google Shape;379;p22"/>
          <p:cNvSpPr txBox="1"/>
          <p:nvPr/>
        </p:nvSpPr>
        <p:spPr>
          <a:xfrm>
            <a:off x="15111984" y="17050937"/>
            <a:ext cx="7278625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Self-worth = defined by our work</a:t>
            </a:r>
            <a:endParaRPr/>
          </a:p>
        </p:txBody>
      </p:sp>
      <p:sp>
        <p:nvSpPr>
          <p:cNvPr id="380" name="Google Shape;380;p22"/>
          <p:cNvSpPr txBox="1"/>
          <p:nvPr/>
        </p:nvSpPr>
        <p:spPr>
          <a:xfrm>
            <a:off x="24072181" y="17020457"/>
            <a:ext cx="7278625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Non-stop task we feel trapped by</a:t>
            </a:r>
            <a:endParaRPr/>
          </a:p>
        </p:txBody>
      </p:sp>
      <p:sp>
        <p:nvSpPr>
          <p:cNvPr id="381" name="Google Shape;381;p22"/>
          <p:cNvSpPr txBox="1"/>
          <p:nvPr/>
        </p:nvSpPr>
        <p:spPr>
          <a:xfrm>
            <a:off x="33072600" y="17026553"/>
            <a:ext cx="7278625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Difficult to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switch off</a:t>
            </a:r>
            <a:endParaRPr/>
          </a:p>
        </p:txBody>
      </p:sp>
      <p:sp>
        <p:nvSpPr>
          <p:cNvPr id="382" name="Google Shape;382;p22"/>
          <p:cNvSpPr txBox="1"/>
          <p:nvPr/>
        </p:nvSpPr>
        <p:spPr>
          <a:xfrm>
            <a:off x="14544290" y="22945769"/>
            <a:ext cx="8352286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Self-worth = derived from many different areas </a:t>
            </a:r>
            <a:endParaRPr/>
          </a:p>
        </p:txBody>
      </p:sp>
      <p:sp>
        <p:nvSpPr>
          <p:cNvPr id="383" name="Google Shape;383;p22"/>
          <p:cNvSpPr txBox="1"/>
          <p:nvPr/>
        </p:nvSpPr>
        <p:spPr>
          <a:xfrm>
            <a:off x="24078277" y="22915289"/>
            <a:ext cx="7278625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Mindfully chosen and prioritized tasks</a:t>
            </a:r>
            <a:endParaRPr/>
          </a:p>
        </p:txBody>
      </p:sp>
      <p:sp>
        <p:nvSpPr>
          <p:cNvPr id="384" name="Google Shape;384;p22"/>
          <p:cNvSpPr txBox="1"/>
          <p:nvPr/>
        </p:nvSpPr>
        <p:spPr>
          <a:xfrm>
            <a:off x="33078696" y="22921385"/>
            <a:ext cx="7278625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Scheduled rest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and recovery</a:t>
            </a:r>
            <a:endParaRPr/>
          </a:p>
        </p:txBody>
      </p:sp>
      <p:pic>
        <p:nvPicPr>
          <p:cNvPr descr="A yellow heart with hands around it&#10;&#10;Description automatically generated" id="385" name="Google Shape;385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149397" y="20270069"/>
            <a:ext cx="2744466" cy="2744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een and white folder with papers&#10;&#10;Description automatically generated" id="386" name="Google Shape;386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048396" y="14130611"/>
            <a:ext cx="2744466" cy="2744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hand holding a paper with a check mark&#10;&#10;Description automatically generated" id="387" name="Google Shape;387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048396" y="20110012"/>
            <a:ext cx="2744466" cy="2744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yellow line art of a briefcase&#10;&#10;Description automatically generated" id="388" name="Google Shape;388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185973" y="14042524"/>
            <a:ext cx="2744466" cy="2744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offee cup and a coffee cup&#10;&#10;Description automatically generated" id="389" name="Google Shape;389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343579" y="20095098"/>
            <a:ext cx="2744466" cy="2744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and green switch buttons&#10;&#10;Description automatically generated" id="390" name="Google Shape;390;p2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5339679" y="14094035"/>
            <a:ext cx="2744466" cy="2744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397" name="Google Shape;397;p2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399" name="Google Shape;399;p23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00" name="Google Shape;400;p23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23"/>
          <p:cNvSpPr txBox="1"/>
          <p:nvPr/>
        </p:nvSpPr>
        <p:spPr>
          <a:xfrm>
            <a:off x="10537805" y="13350549"/>
            <a:ext cx="28927699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“Each passion you cultivate outside of work gives you an opportunity to value the strengths you have beyond your job and lowers your chance of burnout.”</a:t>
            </a:r>
            <a:endParaRPr/>
          </a:p>
        </p:txBody>
      </p:sp>
      <p:sp>
        <p:nvSpPr>
          <p:cNvPr id="402" name="Google Shape;402;p23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03" name="Google Shape;403;p23"/>
          <p:cNvSpPr/>
          <p:nvPr/>
        </p:nvSpPr>
        <p:spPr>
          <a:xfrm>
            <a:off x="31223920" y="22032716"/>
            <a:ext cx="103573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Robert Vallerand</a:t>
            </a:r>
            <a:endParaRPr/>
          </a:p>
        </p:txBody>
      </p:sp>
      <p:sp>
        <p:nvSpPr>
          <p:cNvPr id="404" name="Google Shape;404;p2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411" name="Google Shape;411;p2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2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413" name="Google Shape;413;p24"/>
          <p:cNvSpPr/>
          <p:nvPr/>
        </p:nvSpPr>
        <p:spPr>
          <a:xfrm>
            <a:off x="6219091" y="10987518"/>
            <a:ext cx="39391181" cy="14180310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14" name="Google Shape;414;p24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24"/>
          <p:cNvSpPr txBox="1"/>
          <p:nvPr/>
        </p:nvSpPr>
        <p:spPr>
          <a:xfrm>
            <a:off x="10936224" y="11645671"/>
            <a:ext cx="30102048" cy="126984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0" lvl="0" marL="11430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7200"/>
              <a:buFont typeface="Noto Sans Symbols"/>
              <a:buChar char="▪"/>
            </a:pPr>
            <a:r>
              <a:rPr b="1"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urposes – What matters most to me right now? Based on this, divide up your ideally-balanced Passion Pie.</a:t>
            </a:r>
            <a:endParaRPr/>
          </a:p>
          <a:p>
            <a:pPr indent="-1143000" lvl="0" marL="1143000" marR="0" rtl="0" algn="l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7200"/>
              <a:buFont typeface="Noto Sans Symbols"/>
              <a:buChar char="▪"/>
            </a:pPr>
            <a:r>
              <a:rPr b="1"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nvestments – What am I choosing to focus on? How can I balance these commitments and my ideal Passion Pie?</a:t>
            </a:r>
            <a:endParaRPr/>
          </a:p>
          <a:p>
            <a:pPr indent="-1143000" lvl="0" marL="1143000" marR="0" rtl="0" algn="l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7200"/>
              <a:buFont typeface="Noto Sans Symbols"/>
              <a:buChar char="▪"/>
            </a:pPr>
            <a:r>
              <a:rPr b="1"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nergy – How am I resting and recovering? Is it enough to live out my ideal Passion Pie? </a:t>
            </a:r>
            <a:endParaRPr/>
          </a:p>
          <a:p>
            <a:pPr indent="-1143000" lvl="0" marL="1143000" marR="0" rtl="0" algn="l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7200"/>
              <a:buFont typeface="Noto Sans Symbols"/>
              <a:buChar char="▪"/>
            </a:pPr>
            <a:r>
              <a:rPr b="1"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8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hare – Who do you need to share my Passion Pie with? How and when will I share it?</a:t>
            </a:r>
            <a:endParaRPr/>
          </a:p>
        </p:txBody>
      </p:sp>
      <p:sp>
        <p:nvSpPr>
          <p:cNvPr id="416" name="Google Shape;416;p2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7" name="Google Shape;417;p24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24" name="Google Shape;424;p2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2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MEANING: BUILDING BALANCE</a:t>
            </a:r>
            <a:endParaRPr/>
          </a:p>
        </p:txBody>
      </p:sp>
      <p:sp>
        <p:nvSpPr>
          <p:cNvPr id="426" name="Google Shape;426;p2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27" name="Google Shape;427;p2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25"/>
          <p:cNvSpPr txBox="1"/>
          <p:nvPr/>
        </p:nvSpPr>
        <p:spPr>
          <a:xfrm>
            <a:off x="10537805" y="13350549"/>
            <a:ext cx="28927699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“Those with harmonious passion are able to pursue their interests without sacrificing other important life domains, leading to a more fulfilling and balanced life.”</a:t>
            </a:r>
            <a:endParaRPr/>
          </a:p>
        </p:txBody>
      </p:sp>
      <p:sp>
        <p:nvSpPr>
          <p:cNvPr id="429" name="Google Shape;429;p25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30" name="Google Shape;430;p25"/>
          <p:cNvSpPr/>
          <p:nvPr/>
        </p:nvSpPr>
        <p:spPr>
          <a:xfrm>
            <a:off x="31223920" y="22032716"/>
            <a:ext cx="10357324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Robert Vallerand</a:t>
            </a:r>
            <a:endParaRPr/>
          </a:p>
        </p:txBody>
      </p:sp>
      <p:sp>
        <p:nvSpPr>
          <p:cNvPr id="431" name="Google Shape;431;p2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6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26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438" name="Google Shape;438;p26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439" name="Google Shape;439;p2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46" name="Google Shape;446;p2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p2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448" name="Google Shape;448;p27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49" name="Google Shape;449;p27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27"/>
          <p:cNvSpPr txBox="1"/>
          <p:nvPr/>
        </p:nvSpPr>
        <p:spPr>
          <a:xfrm>
            <a:off x="10537806" y="14789436"/>
            <a:ext cx="30750872" cy="44530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36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“If you’re not enjoying your work, you should either change your attitude or change your job.”</a:t>
            </a:r>
            <a:endParaRPr/>
          </a:p>
        </p:txBody>
      </p:sp>
      <p:sp>
        <p:nvSpPr>
          <p:cNvPr id="451" name="Google Shape;451;p27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52" name="Google Shape;452;p27"/>
          <p:cNvSpPr/>
          <p:nvPr/>
        </p:nvSpPr>
        <p:spPr>
          <a:xfrm>
            <a:off x="30632400" y="20515850"/>
            <a:ext cx="1007419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Leo Tolstoy</a:t>
            </a:r>
            <a:endParaRPr/>
          </a:p>
        </p:txBody>
      </p:sp>
      <p:sp>
        <p:nvSpPr>
          <p:cNvPr id="453" name="Google Shape;453;p2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460" name="Google Shape;460;p2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2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462" name="Google Shape;462;p28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63" name="Google Shape;463;p28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28"/>
          <p:cNvSpPr txBox="1"/>
          <p:nvPr/>
        </p:nvSpPr>
        <p:spPr>
          <a:xfrm>
            <a:off x="10385239" y="13267616"/>
            <a:ext cx="32911339" cy="99786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are your 10 most important tasks this week?</a:t>
            </a:r>
            <a:endParaRPr/>
          </a:p>
          <a:p>
            <a:pPr indent="-1143000" lvl="0" marL="1143000" marR="0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Which tasks energize you (E)? </a:t>
            </a:r>
            <a:endParaRPr/>
          </a:p>
          <a:p>
            <a:pPr indent="-1143000" lvl="0" marL="1143000" marR="0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Which tasks de-energize you (D)? </a:t>
            </a:r>
            <a:endParaRPr/>
          </a:p>
          <a:p>
            <a:pPr indent="-1143000" lvl="0" marL="1143000" marR="0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9900"/>
              <a:buFont typeface="Noto Sans Symbols"/>
              <a:buChar char="▪"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are the neutral tasks (N)?</a:t>
            </a:r>
            <a:endParaRPr/>
          </a:p>
        </p:txBody>
      </p:sp>
      <p:sp>
        <p:nvSpPr>
          <p:cNvPr id="465" name="Google Shape;465;p2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6" name="Google Shape;466;p28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473" name="Google Shape;473;p2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2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475" name="Google Shape;475;p29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76" name="Google Shape;476;p2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9"/>
          <p:cNvSpPr txBox="1"/>
          <p:nvPr/>
        </p:nvSpPr>
        <p:spPr>
          <a:xfrm>
            <a:off x="10397128" y="13560037"/>
            <a:ext cx="31478421" cy="6790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“Meaningful work doesn’t just happen; it’s often the result of individuals actively shaping their tasks, relationships, and perceptions.”</a:t>
            </a:r>
            <a:endParaRPr/>
          </a:p>
        </p:txBody>
      </p:sp>
      <p:sp>
        <p:nvSpPr>
          <p:cNvPr id="478" name="Google Shape;478;p29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479" name="Google Shape;479;p29"/>
          <p:cNvSpPr/>
          <p:nvPr/>
        </p:nvSpPr>
        <p:spPr>
          <a:xfrm>
            <a:off x="30131057" y="21624445"/>
            <a:ext cx="1145018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Amy Wrzesniewski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725153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10" name="Google Shape;110;p3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Reflection Round: Meaning</a:t>
            </a:r>
            <a:endParaRPr/>
          </a:p>
        </p:txBody>
      </p:sp>
      <p:sp>
        <p:nvSpPr>
          <p:cNvPr id="111" name="Google Shape;111;p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487" name="Google Shape;487;p3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3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489" name="Google Shape;489;p30"/>
          <p:cNvSpPr/>
          <p:nvPr/>
        </p:nvSpPr>
        <p:spPr>
          <a:xfrm>
            <a:off x="6219100" y="11807926"/>
            <a:ext cx="38211300" cy="14575500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490" name="Google Shape;490;p30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30"/>
          <p:cNvSpPr txBox="1"/>
          <p:nvPr/>
        </p:nvSpPr>
        <p:spPr>
          <a:xfrm>
            <a:off x="10653167" y="12703374"/>
            <a:ext cx="32031026" cy="11484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Looking at the energizing or neutral tasks within your list, what factors make them so?</a:t>
            </a:r>
            <a:endParaRPr/>
          </a:p>
          <a:p>
            <a:pPr indent="-1143000" lvl="0" marL="1143000" marR="0" rtl="0" algn="l">
              <a:lnSpc>
                <a:spcPct val="15625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8640"/>
              <a:buFont typeface="Noto Sans Symbols"/>
              <a:buChar char="▪"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Does the task call on your strengths?</a:t>
            </a:r>
            <a:endParaRPr/>
          </a:p>
          <a:p>
            <a:pPr indent="-1143000" lvl="0" marL="1143000" marR="0" rtl="0" algn="l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8640"/>
              <a:buFont typeface="Noto Sans Symbols"/>
              <a:buChar char="▪"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Is the interesting or meaningful? </a:t>
            </a:r>
            <a:endParaRPr/>
          </a:p>
          <a:p>
            <a:pPr indent="-1143000" lvl="0" marL="1143000" marR="0" rtl="0" algn="l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8640"/>
              <a:buFont typeface="Noto Sans Symbols"/>
              <a:buChar char="▪"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Do you like the people you collaborate with?</a:t>
            </a:r>
            <a:endParaRPr/>
          </a:p>
          <a:p>
            <a:pPr indent="-1143000" lvl="0" marL="1143000" marR="0" rtl="0" algn="l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8640"/>
              <a:buFont typeface="Noto Sans Symbols"/>
              <a:buChar char="▪"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Does the time, pacing, or place of the task suit you?</a:t>
            </a:r>
            <a:endParaRPr/>
          </a:p>
        </p:txBody>
      </p:sp>
      <p:sp>
        <p:nvSpPr>
          <p:cNvPr id="492" name="Google Shape;492;p3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3" name="Google Shape;493;p30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1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500" name="Google Shape;500;p31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31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502" name="Google Shape;502;p31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03" name="Google Shape;503;p31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31"/>
          <p:cNvSpPr txBox="1"/>
          <p:nvPr/>
        </p:nvSpPr>
        <p:spPr>
          <a:xfrm>
            <a:off x="10281773" y="13350549"/>
            <a:ext cx="31378291" cy="76123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“Job crafting involves workers changing the boundaries of </a:t>
            </a:r>
            <a:r>
              <a:rPr b="1"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</a:t>
            </a: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 work we do, </a:t>
            </a:r>
            <a:r>
              <a:rPr b="1"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when</a:t>
            </a: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b="1"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where</a:t>
            </a: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 we do it, as well as </a:t>
            </a:r>
            <a:r>
              <a:rPr b="1"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how</a:t>
            </a: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 we think and go about our work in order to boost meaning, wellbeing, and performance.”</a:t>
            </a:r>
            <a:endParaRPr/>
          </a:p>
        </p:txBody>
      </p:sp>
      <p:sp>
        <p:nvSpPr>
          <p:cNvPr id="505" name="Google Shape;505;p31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06" name="Google Shape;506;p31"/>
          <p:cNvSpPr/>
          <p:nvPr/>
        </p:nvSpPr>
        <p:spPr>
          <a:xfrm>
            <a:off x="30131058" y="22032716"/>
            <a:ext cx="1145018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Amy Wrzesniewski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3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2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Job Crafting Wheel</a:t>
            </a:r>
            <a:endParaRPr/>
          </a:p>
        </p:txBody>
      </p:sp>
      <p:sp>
        <p:nvSpPr>
          <p:cNvPr id="514" name="Google Shape;514;p32"/>
          <p:cNvSpPr txBox="1"/>
          <p:nvPr>
            <p:ph idx="1" type="body"/>
          </p:nvPr>
        </p:nvSpPr>
        <p:spPr>
          <a:xfrm>
            <a:off x="4669403" y="10626643"/>
            <a:ext cx="19287877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How might you craft more meaningful work?</a:t>
            </a:r>
            <a:endParaRPr/>
          </a:p>
        </p:txBody>
      </p:sp>
      <p:sp>
        <p:nvSpPr>
          <p:cNvPr id="515" name="Google Shape;515;p32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32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517" name="Google Shape;517;p32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518" name="Google Shape;518;p32"/>
          <p:cNvGrpSpPr/>
          <p:nvPr/>
        </p:nvGrpSpPr>
        <p:grpSpPr>
          <a:xfrm>
            <a:off x="25561925" y="2883786"/>
            <a:ext cx="23139847" cy="23435611"/>
            <a:chOff x="26470483" y="2883786"/>
            <a:chExt cx="22231289" cy="23435611"/>
          </a:xfrm>
        </p:grpSpPr>
        <p:sp>
          <p:nvSpPr>
            <p:cNvPr id="519" name="Google Shape;519;p32"/>
            <p:cNvSpPr txBox="1"/>
            <p:nvPr/>
          </p:nvSpPr>
          <p:spPr>
            <a:xfrm>
              <a:off x="37608212" y="20433923"/>
              <a:ext cx="6079009" cy="7244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1" lang="en-US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Purpose Crafting: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-US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Why might doing this task make a positive difference for others?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32"/>
            <p:cNvSpPr txBox="1"/>
            <p:nvPr/>
          </p:nvSpPr>
          <p:spPr>
            <a:xfrm>
              <a:off x="28880369" y="20576491"/>
              <a:ext cx="5506493" cy="7629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1" lang="en-US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Location Crafting: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0" i="0" lang="en-US" sz="12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Where might doing this task to make     it more joyful?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32"/>
            <p:cNvSpPr/>
            <p:nvPr/>
          </p:nvSpPr>
          <p:spPr>
            <a:xfrm>
              <a:off x="31144870" y="2883786"/>
              <a:ext cx="12882541" cy="7751737"/>
            </a:xfrm>
            <a:custGeom>
              <a:rect b="b" l="l" r="r" t="t"/>
              <a:pathLst>
                <a:path extrusionOk="0" h="1513439" w="2649373">
                  <a:moveTo>
                    <a:pt x="1324686" y="0"/>
                  </a:moveTo>
                  <a:cubicBezTo>
                    <a:pt x="1798132" y="0"/>
                    <a:pt x="2237963" y="143927"/>
                    <a:pt x="2602811" y="390413"/>
                  </a:cubicBezTo>
                  <a:lnTo>
                    <a:pt x="2649373" y="425232"/>
                  </a:lnTo>
                  <a:lnTo>
                    <a:pt x="1728380" y="1346224"/>
                  </a:lnTo>
                  <a:cubicBezTo>
                    <a:pt x="1505426" y="1569178"/>
                    <a:pt x="1143946" y="1569178"/>
                    <a:pt x="920993" y="1346224"/>
                  </a:cubicBezTo>
                  <a:lnTo>
                    <a:pt x="0" y="425232"/>
                  </a:lnTo>
                  <a:lnTo>
                    <a:pt x="46562" y="390413"/>
                  </a:lnTo>
                  <a:cubicBezTo>
                    <a:pt x="411410" y="143927"/>
                    <a:pt x="851240" y="0"/>
                    <a:pt x="1324686" y="0"/>
                  </a:cubicBezTo>
                  <a:close/>
                </a:path>
              </a:pathLst>
            </a:cu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32"/>
            <p:cNvSpPr/>
            <p:nvPr/>
          </p:nvSpPr>
          <p:spPr>
            <a:xfrm>
              <a:off x="40995397" y="5254914"/>
              <a:ext cx="7706375" cy="12830239"/>
            </a:xfrm>
            <a:custGeom>
              <a:rect b="b" l="l" r="r" t="t"/>
              <a:pathLst>
                <a:path extrusionOk="0" h="2504959" w="1584862">
                  <a:moveTo>
                    <a:pt x="673971" y="0"/>
                  </a:moveTo>
                  <a:lnTo>
                    <a:pt x="752971" y="59075"/>
                  </a:lnTo>
                  <a:cubicBezTo>
                    <a:pt x="1261028" y="478361"/>
                    <a:pt x="1584862" y="1112895"/>
                    <a:pt x="1584862" y="1823064"/>
                  </a:cubicBezTo>
                  <a:cubicBezTo>
                    <a:pt x="1584862" y="2059787"/>
                    <a:pt x="1548881" y="2288106"/>
                    <a:pt x="1482088" y="2502851"/>
                  </a:cubicBezTo>
                  <a:lnTo>
                    <a:pt x="1481317" y="2504959"/>
                  </a:lnTo>
                  <a:lnTo>
                    <a:pt x="285550" y="1814583"/>
                  </a:lnTo>
                  <a:cubicBezTo>
                    <a:pt x="12489" y="1656931"/>
                    <a:pt x="-81069" y="1307768"/>
                    <a:pt x="76583" y="1034706"/>
                  </a:cubicBezTo>
                  <a:close/>
                </a:path>
              </a:pathLst>
            </a:custGeom>
            <a:solidFill>
              <a:srgbClr val="A5B99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2"/>
            <p:cNvSpPr/>
            <p:nvPr/>
          </p:nvSpPr>
          <p:spPr>
            <a:xfrm>
              <a:off x="37671552" y="16834992"/>
              <a:ext cx="10419772" cy="9461743"/>
            </a:xfrm>
            <a:custGeom>
              <a:rect b="b" l="l" r="r" t="t"/>
              <a:pathLst>
                <a:path extrusionOk="0" h="1847299" w="2142889">
                  <a:moveTo>
                    <a:pt x="966641" y="1020"/>
                  </a:moveTo>
                  <a:cubicBezTo>
                    <a:pt x="1004507" y="3293"/>
                    <a:pt x="1042710" y="9395"/>
                    <a:pt x="1080780" y="19596"/>
                  </a:cubicBezTo>
                  <a:lnTo>
                    <a:pt x="2142889" y="304187"/>
                  </a:lnTo>
                  <a:lnTo>
                    <a:pt x="2088789" y="452001"/>
                  </a:lnTo>
                  <a:cubicBezTo>
                    <a:pt x="1770675" y="1204107"/>
                    <a:pt x="1061499" y="1750535"/>
                    <a:pt x="216165" y="1836384"/>
                  </a:cubicBezTo>
                  <a:lnTo>
                    <a:pt x="0" y="1847299"/>
                  </a:lnTo>
                  <a:lnTo>
                    <a:pt x="381562" y="423290"/>
                  </a:lnTo>
                  <a:cubicBezTo>
                    <a:pt x="452968" y="156799"/>
                    <a:pt x="701573" y="-14891"/>
                    <a:pt x="966641" y="1020"/>
                  </a:cubicBezTo>
                  <a:close/>
                </a:path>
              </a:pathLst>
            </a:custGeom>
            <a:solidFill>
              <a:srgbClr val="475043">
                <a:alpha val="77647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32"/>
            <p:cNvSpPr/>
            <p:nvPr/>
          </p:nvSpPr>
          <p:spPr>
            <a:xfrm>
              <a:off x="27080952" y="16834992"/>
              <a:ext cx="10419776" cy="9461743"/>
            </a:xfrm>
            <a:custGeom>
              <a:rect b="b" l="l" r="r" t="t"/>
              <a:pathLst>
                <a:path extrusionOk="0" h="1847299" w="2142891">
                  <a:moveTo>
                    <a:pt x="1176250" y="1020"/>
                  </a:moveTo>
                  <a:cubicBezTo>
                    <a:pt x="1441317" y="-14891"/>
                    <a:pt x="1689923" y="156799"/>
                    <a:pt x="1761328" y="423290"/>
                  </a:cubicBezTo>
                  <a:lnTo>
                    <a:pt x="2142891" y="1847299"/>
                  </a:lnTo>
                  <a:lnTo>
                    <a:pt x="1926725" y="1836384"/>
                  </a:lnTo>
                  <a:cubicBezTo>
                    <a:pt x="1081390" y="1750535"/>
                    <a:pt x="372215" y="1204107"/>
                    <a:pt x="54100" y="452001"/>
                  </a:cubicBezTo>
                  <a:lnTo>
                    <a:pt x="0" y="304187"/>
                  </a:lnTo>
                  <a:lnTo>
                    <a:pt x="1062110" y="19596"/>
                  </a:lnTo>
                  <a:cubicBezTo>
                    <a:pt x="1100180" y="9395"/>
                    <a:pt x="1138383" y="3293"/>
                    <a:pt x="1176250" y="1020"/>
                  </a:cubicBezTo>
                  <a:close/>
                </a:path>
              </a:pathLst>
            </a:cu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32"/>
            <p:cNvSpPr/>
            <p:nvPr/>
          </p:nvSpPr>
          <p:spPr>
            <a:xfrm>
              <a:off x="26470483" y="5229434"/>
              <a:ext cx="7752672" cy="12878957"/>
            </a:xfrm>
            <a:custGeom>
              <a:rect b="b" l="l" r="r" t="t"/>
              <a:pathLst>
                <a:path extrusionOk="0" h="2514470" w="1594384">
                  <a:moveTo>
                    <a:pt x="917543" y="0"/>
                  </a:moveTo>
                  <a:lnTo>
                    <a:pt x="1517802" y="1039679"/>
                  </a:lnTo>
                  <a:cubicBezTo>
                    <a:pt x="1675454" y="1312741"/>
                    <a:pt x="1581896" y="1661904"/>
                    <a:pt x="1308835" y="1819556"/>
                  </a:cubicBezTo>
                  <a:lnTo>
                    <a:pt x="105207" y="2514470"/>
                  </a:lnTo>
                  <a:lnTo>
                    <a:pt x="102774" y="2507824"/>
                  </a:lnTo>
                  <a:cubicBezTo>
                    <a:pt x="35982" y="2293079"/>
                    <a:pt x="0" y="2064760"/>
                    <a:pt x="0" y="1828037"/>
                  </a:cubicBezTo>
                  <a:cubicBezTo>
                    <a:pt x="0" y="1117868"/>
                    <a:pt x="323835" y="483334"/>
                    <a:pt x="831892" y="64048"/>
                  </a:cubicBezTo>
                  <a:close/>
                </a:path>
              </a:pathLst>
            </a:custGeom>
            <a:solidFill>
              <a:srgbClr val="37363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32"/>
            <p:cNvSpPr/>
            <p:nvPr/>
          </p:nvSpPr>
          <p:spPr>
            <a:xfrm>
              <a:off x="34013932" y="7059285"/>
              <a:ext cx="7157333" cy="3576246"/>
            </a:xfrm>
            <a:custGeom>
              <a:rect b="b" l="l" r="r" t="t"/>
              <a:pathLst>
                <a:path extrusionOk="0" h="698221" w="1471949">
                  <a:moveTo>
                    <a:pt x="738162" y="0"/>
                  </a:moveTo>
                  <a:cubicBezTo>
                    <a:pt x="992003" y="0"/>
                    <a:pt x="1230824" y="64306"/>
                    <a:pt x="1439224" y="177515"/>
                  </a:cubicBezTo>
                  <a:lnTo>
                    <a:pt x="1471949" y="197397"/>
                  </a:lnTo>
                  <a:lnTo>
                    <a:pt x="1138339" y="531006"/>
                  </a:lnTo>
                  <a:cubicBezTo>
                    <a:pt x="915385" y="753960"/>
                    <a:pt x="553905" y="753960"/>
                    <a:pt x="330952" y="531006"/>
                  </a:cubicBezTo>
                  <a:lnTo>
                    <a:pt x="0" y="200055"/>
                  </a:lnTo>
                  <a:lnTo>
                    <a:pt x="37101" y="177515"/>
                  </a:lnTo>
                  <a:cubicBezTo>
                    <a:pt x="245500" y="64306"/>
                    <a:pt x="484322" y="0"/>
                    <a:pt x="738162" y="0"/>
                  </a:cubicBezTo>
                  <a:close/>
                </a:path>
              </a:pathLst>
            </a:custGeom>
            <a:solidFill>
              <a:schemeClr val="lt1">
                <a:alpha val="23921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900"/>
                <a:buFont typeface="Arial"/>
                <a:buNone/>
              </a:pPr>
              <a:r>
                <a:rPr b="1" i="0" lang="en-US" sz="8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What?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32"/>
            <p:cNvSpPr/>
            <p:nvPr/>
          </p:nvSpPr>
          <p:spPr>
            <a:xfrm>
              <a:off x="40995412" y="8897794"/>
              <a:ext cx="3759488" cy="7021731"/>
            </a:xfrm>
            <a:custGeom>
              <a:rect b="b" l="l" r="r" t="t"/>
              <a:pathLst>
                <a:path extrusionOk="0" h="1370913" w="773161">
                  <a:moveTo>
                    <a:pt x="263342" y="0"/>
                  </a:moveTo>
                  <a:lnTo>
                    <a:pt x="342380" y="71834"/>
                  </a:lnTo>
                  <a:cubicBezTo>
                    <a:pt x="608539" y="337993"/>
                    <a:pt x="773161" y="705688"/>
                    <a:pt x="773161" y="1111833"/>
                  </a:cubicBezTo>
                  <a:cubicBezTo>
                    <a:pt x="773161" y="1162601"/>
                    <a:pt x="770589" y="1212769"/>
                    <a:pt x="765568" y="1262212"/>
                  </a:cubicBezTo>
                  <a:lnTo>
                    <a:pt x="748978" y="1370913"/>
                  </a:lnTo>
                  <a:lnTo>
                    <a:pt x="285550" y="1103353"/>
                  </a:lnTo>
                  <a:cubicBezTo>
                    <a:pt x="12489" y="945701"/>
                    <a:pt x="-81069" y="596538"/>
                    <a:pt x="76583" y="323476"/>
                  </a:cubicBezTo>
                  <a:close/>
                </a:path>
              </a:pathLst>
            </a:custGeom>
            <a:solidFill>
              <a:schemeClr val="lt1">
                <a:alpha val="23921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900"/>
                <a:buFont typeface="Arial"/>
                <a:buNone/>
              </a:pPr>
              <a:r>
                <a:rPr b="1" i="0" lang="en-US" sz="8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Who?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32"/>
            <p:cNvSpPr/>
            <p:nvPr/>
          </p:nvSpPr>
          <p:spPr>
            <a:xfrm>
              <a:off x="38807564" y="16710512"/>
              <a:ext cx="5506493" cy="5183510"/>
            </a:xfrm>
            <a:custGeom>
              <a:rect b="b" l="l" r="r" t="t"/>
              <a:pathLst>
                <a:path extrusionOk="0" h="1012021" w="1132444">
                  <a:moveTo>
                    <a:pt x="742829" y="1020"/>
                  </a:moveTo>
                  <a:cubicBezTo>
                    <a:pt x="780695" y="3293"/>
                    <a:pt x="818898" y="9395"/>
                    <a:pt x="856968" y="19596"/>
                  </a:cubicBezTo>
                  <a:lnTo>
                    <a:pt x="1132444" y="93410"/>
                  </a:lnTo>
                  <a:lnTo>
                    <a:pt x="1117339" y="134680"/>
                  </a:lnTo>
                  <a:cubicBezTo>
                    <a:pt x="931275" y="574584"/>
                    <a:pt x="537274" y="905125"/>
                    <a:pt x="58553" y="1003085"/>
                  </a:cubicBezTo>
                  <a:lnTo>
                    <a:pt x="0" y="1012021"/>
                  </a:lnTo>
                  <a:lnTo>
                    <a:pt x="157750" y="423290"/>
                  </a:lnTo>
                  <a:cubicBezTo>
                    <a:pt x="229156" y="156799"/>
                    <a:pt x="477761" y="-14891"/>
                    <a:pt x="742829" y="1020"/>
                  </a:cubicBezTo>
                  <a:close/>
                </a:path>
              </a:pathLst>
            </a:custGeom>
            <a:solidFill>
              <a:schemeClr val="lt1">
                <a:alpha val="23921"/>
              </a:schemeClr>
            </a:solidFill>
            <a:ln>
              <a:noFill/>
            </a:ln>
          </p:spPr>
          <p:txBody>
            <a:bodyPr anchorCtr="0" anchor="ctr" bIns="252000" lIns="216000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900"/>
                <a:buFont typeface="Arial"/>
                <a:buNone/>
              </a:pPr>
              <a:r>
                <a:rPr b="1" i="0" lang="en-US" sz="8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Why?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32"/>
            <p:cNvSpPr/>
            <p:nvPr/>
          </p:nvSpPr>
          <p:spPr>
            <a:xfrm>
              <a:off x="30937093" y="16834984"/>
              <a:ext cx="5473895" cy="5177778"/>
            </a:xfrm>
            <a:custGeom>
              <a:rect b="b" l="l" r="r" t="t"/>
              <a:pathLst>
                <a:path extrusionOk="0" h="1010902" w="1125740">
                  <a:moveTo>
                    <a:pt x="383211" y="1020"/>
                  </a:moveTo>
                  <a:cubicBezTo>
                    <a:pt x="648278" y="-14891"/>
                    <a:pt x="896884" y="156799"/>
                    <a:pt x="968289" y="423290"/>
                  </a:cubicBezTo>
                  <a:lnTo>
                    <a:pt x="1125740" y="1010902"/>
                  </a:lnTo>
                  <a:lnTo>
                    <a:pt x="1074520" y="1003085"/>
                  </a:lnTo>
                  <a:cubicBezTo>
                    <a:pt x="595798" y="905125"/>
                    <a:pt x="201797" y="574584"/>
                    <a:pt x="15734" y="134680"/>
                  </a:cubicBezTo>
                  <a:lnTo>
                    <a:pt x="0" y="91693"/>
                  </a:lnTo>
                  <a:lnTo>
                    <a:pt x="269071" y="19596"/>
                  </a:lnTo>
                  <a:cubicBezTo>
                    <a:pt x="307141" y="9395"/>
                    <a:pt x="345344" y="3293"/>
                    <a:pt x="383211" y="1020"/>
                  </a:cubicBezTo>
                  <a:close/>
                </a:path>
              </a:pathLst>
            </a:custGeom>
            <a:solidFill>
              <a:schemeClr val="lt1">
                <a:alpha val="23921"/>
              </a:schemeClr>
            </a:solidFill>
            <a:ln>
              <a:noFill/>
            </a:ln>
          </p:spPr>
          <p:txBody>
            <a:bodyPr anchorCtr="0" anchor="ctr" bIns="612000" lIns="68575" spcFirstLastPara="1" rIns="900000" wrap="square" tIns="3427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900"/>
                <a:buFont typeface="Arial"/>
                <a:buNone/>
              </a:pPr>
              <a:r>
                <a:rPr b="1" i="0" lang="en-US" sz="8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Where?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32"/>
            <p:cNvSpPr/>
            <p:nvPr/>
          </p:nvSpPr>
          <p:spPr>
            <a:xfrm>
              <a:off x="30451589" y="8890198"/>
              <a:ext cx="3771570" cy="7036078"/>
            </a:xfrm>
            <a:custGeom>
              <a:rect b="b" l="l" r="r" t="t"/>
              <a:pathLst>
                <a:path extrusionOk="0" h="1373715" w="775647">
                  <a:moveTo>
                    <a:pt x="511451" y="0"/>
                  </a:moveTo>
                  <a:lnTo>
                    <a:pt x="699065" y="324958"/>
                  </a:lnTo>
                  <a:cubicBezTo>
                    <a:pt x="856717" y="598020"/>
                    <a:pt x="763159" y="947183"/>
                    <a:pt x="490098" y="1104835"/>
                  </a:cubicBezTo>
                  <a:lnTo>
                    <a:pt x="24385" y="1373715"/>
                  </a:lnTo>
                  <a:lnTo>
                    <a:pt x="7594" y="1263695"/>
                  </a:lnTo>
                  <a:cubicBezTo>
                    <a:pt x="2573" y="1214252"/>
                    <a:pt x="0" y="1164084"/>
                    <a:pt x="0" y="1113316"/>
                  </a:cubicBezTo>
                  <a:cubicBezTo>
                    <a:pt x="0" y="707171"/>
                    <a:pt x="164623" y="339476"/>
                    <a:pt x="430782" y="73317"/>
                  </a:cubicBezTo>
                  <a:close/>
                </a:path>
              </a:pathLst>
            </a:custGeom>
            <a:solidFill>
              <a:schemeClr val="lt1">
                <a:alpha val="23921"/>
              </a:schemeClr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b="1" i="0" lang="en-US" sz="8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When?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32"/>
            <p:cNvSpPr txBox="1"/>
            <p:nvPr/>
          </p:nvSpPr>
          <p:spPr>
            <a:xfrm>
              <a:off x="32337374" y="3670634"/>
              <a:ext cx="10767597" cy="3214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Task Crafting</a:t>
              </a: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: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What tasks can you lean into or away from? </a:t>
              </a:r>
              <a:b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What strengths might you draw on to make the task/s more engaging?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32"/>
            <p:cNvSpPr txBox="1"/>
            <p:nvPr/>
          </p:nvSpPr>
          <p:spPr>
            <a:xfrm rot="4699312">
              <a:off x="42948809" y="10798800"/>
              <a:ext cx="6831566" cy="26005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Relational Crafting:   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4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Who might you do this task with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to increase enjoyment and efficiency?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2"/>
            <p:cNvSpPr txBox="1"/>
            <p:nvPr/>
          </p:nvSpPr>
          <p:spPr>
            <a:xfrm rot="-2027049">
              <a:off x="39204531" y="20527442"/>
              <a:ext cx="8461104" cy="37566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Purpose Crafting: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Why does doing this task matter?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Who will (directly or indirectly) benefit from it being done?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2"/>
            <p:cNvSpPr txBox="1"/>
            <p:nvPr/>
          </p:nvSpPr>
          <p:spPr>
            <a:xfrm rot="-4398614">
              <a:off x="25165990" y="10157901"/>
              <a:ext cx="7958847" cy="31472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Temporal Crafting: 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When might doing this task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maximize your energy? Does it require deep flow or short stints, etc.?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2"/>
            <p:cNvSpPr txBox="1"/>
            <p:nvPr/>
          </p:nvSpPr>
          <p:spPr>
            <a:xfrm rot="2244321">
              <a:off x="28865604" y="20846844"/>
              <a:ext cx="6248747" cy="31857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Location Crafting: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0" lang="en-US" sz="36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Where is the best setting to maximize your focus and flow for this task?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t/>
              </a:r>
              <a:endPara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2"/>
            <p:cNvSpPr txBox="1"/>
            <p:nvPr/>
          </p:nvSpPr>
          <p:spPr>
            <a:xfrm>
              <a:off x="34034090" y="11331746"/>
              <a:ext cx="7157333" cy="74789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rPr b="1" i="0" lang="en-US" sz="9600" u="none" cap="none" strike="noStrike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The Meaning Crafting Wheel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Arial"/>
                <a:buNone/>
              </a:pPr>
              <a:r>
                <a:t/>
              </a:r>
              <a:endParaRPr b="1" i="0" sz="96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3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543" name="Google Shape;543;p33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33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545" name="Google Shape;545;p33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46" name="Google Shape;546;p33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33"/>
          <p:cNvSpPr txBox="1"/>
          <p:nvPr/>
        </p:nvSpPr>
        <p:spPr>
          <a:xfrm>
            <a:off x="10177672" y="13560037"/>
            <a:ext cx="32433368" cy="6465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“Micro-crafting our jobs through tiny actions (maximum 10 minutes a day) can be more impactful than trying to make large sweeping changes.”</a:t>
            </a:r>
            <a:endParaRPr/>
          </a:p>
        </p:txBody>
      </p:sp>
      <p:sp>
        <p:nvSpPr>
          <p:cNvPr id="548" name="Google Shape;548;p33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549" name="Google Shape;549;p33"/>
          <p:cNvSpPr/>
          <p:nvPr/>
        </p:nvSpPr>
        <p:spPr>
          <a:xfrm>
            <a:off x="34554962" y="21624445"/>
            <a:ext cx="7026282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Rob Baker</a:t>
            </a:r>
            <a:endParaRPr/>
          </a:p>
        </p:txBody>
      </p:sp>
      <p:sp>
        <p:nvSpPr>
          <p:cNvPr id="550" name="Google Shape;550;p33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Micro-Crafting Toolkit</a:t>
            </a:r>
            <a:endParaRPr/>
          </a:p>
        </p:txBody>
      </p:sp>
      <p:sp>
        <p:nvSpPr>
          <p:cNvPr id="557" name="Google Shape;557;p3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3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559" name="Google Shape;559;p3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560" name="Google Shape;560;p34"/>
          <p:cNvGrpSpPr/>
          <p:nvPr/>
        </p:nvGrpSpPr>
        <p:grpSpPr>
          <a:xfrm>
            <a:off x="7357104" y="9679736"/>
            <a:ext cx="37814256" cy="17669009"/>
            <a:chOff x="519131" y="1000889"/>
            <a:chExt cx="8905007" cy="4982220"/>
          </a:xfrm>
        </p:grpSpPr>
        <p:sp>
          <p:nvSpPr>
            <p:cNvPr id="561" name="Google Shape;561;p34"/>
            <p:cNvSpPr/>
            <p:nvPr/>
          </p:nvSpPr>
          <p:spPr>
            <a:xfrm>
              <a:off x="565071" y="1000889"/>
              <a:ext cx="1652343" cy="925377"/>
            </a:xfrm>
            <a:prstGeom prst="rect">
              <a:avLst/>
            </a:prstGeom>
            <a:solidFill>
              <a:srgbClr val="4750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WHAT?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3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TASK </a:t>
              </a:r>
              <a:b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CRAFTING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34"/>
            <p:cNvSpPr/>
            <p:nvPr/>
          </p:nvSpPr>
          <p:spPr>
            <a:xfrm>
              <a:off x="2314721" y="100700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475043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But First, Fun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Prime you brain for success </a:t>
              </a:r>
              <a:b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by starting with the easiest </a:t>
              </a:r>
              <a:b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or most energizing tasks.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34"/>
            <p:cNvSpPr/>
            <p:nvPr/>
          </p:nvSpPr>
          <p:spPr>
            <a:xfrm>
              <a:off x="4718755" y="100700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475043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Draw Upon Strengths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Identify and align your strengths </a:t>
              </a:r>
              <a:b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to your tasks to make them </a:t>
              </a:r>
              <a:b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more engaging.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34"/>
            <p:cNvSpPr/>
            <p:nvPr/>
          </p:nvSpPr>
          <p:spPr>
            <a:xfrm>
              <a:off x="7122791" y="100700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4750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475043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Introduce Interests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Shift your job towards tasks </a:t>
              </a:r>
              <a:b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475043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or growth areas you’re genuinely interested in.</a:t>
              </a:r>
              <a:endParaRPr b="0" i="0" sz="1400" u="none" cap="none" strike="noStrike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34"/>
            <p:cNvSpPr/>
            <p:nvPr/>
          </p:nvSpPr>
          <p:spPr>
            <a:xfrm>
              <a:off x="542231" y="2009070"/>
              <a:ext cx="1667376" cy="925377"/>
            </a:xfrm>
            <a:prstGeom prst="rect">
              <a:avLst/>
            </a:prstGeom>
            <a:solidFill>
              <a:srgbClr val="A5B99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WHO?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3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RELATIONAL CRAFTING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34"/>
            <p:cNvSpPr/>
            <p:nvPr/>
          </p:nvSpPr>
          <p:spPr>
            <a:xfrm>
              <a:off x="2311257" y="201686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A5B99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Find A Strengths Buddy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Spend more time working </a:t>
              </a:r>
              <a:b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with people whose strengths complement your own.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34"/>
            <p:cNvSpPr/>
            <p:nvPr/>
          </p:nvSpPr>
          <p:spPr>
            <a:xfrm>
              <a:off x="4718757" y="201686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A5B99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Lean Into Learning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Seek out a mentor, colleague, </a:t>
              </a:r>
              <a:b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or client that you believe you </a:t>
              </a:r>
              <a:b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can learn the most from.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34"/>
            <p:cNvSpPr/>
            <p:nvPr/>
          </p:nvSpPr>
          <p:spPr>
            <a:xfrm>
              <a:off x="7126261" y="2016864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A5B99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A5B99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Play Your Part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Be conscious of the energy you </a:t>
              </a:r>
              <a:b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bring to interactions. Set the tone </a:t>
              </a:r>
              <a:b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A5B99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you want to receive.</a:t>
              </a:r>
              <a:endParaRPr b="0" i="0" sz="1400" u="none" cap="none" strike="noStrike">
                <a:solidFill>
                  <a:srgbClr val="A5B99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34"/>
            <p:cNvSpPr/>
            <p:nvPr/>
          </p:nvSpPr>
          <p:spPr>
            <a:xfrm>
              <a:off x="530680" y="3030728"/>
              <a:ext cx="1667376" cy="925377"/>
            </a:xfrm>
            <a:prstGeom prst="rect">
              <a:avLst/>
            </a:prstGeom>
            <a:solidFill>
              <a:srgbClr val="59645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WHY?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3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PURPOSE </a:t>
              </a:r>
              <a:b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b="0" i="1" lang="en-US" sz="3600" u="none" cap="none" strike="noStrike">
                  <a:solidFill>
                    <a:schemeClr val="accent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CRAFTING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34"/>
            <p:cNvSpPr/>
            <p:nvPr/>
          </p:nvSpPr>
          <p:spPr>
            <a:xfrm>
              <a:off x="2304325" y="303801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59645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Reframe The Mundane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Consider who benefits from a boring task. How might it eventually help someone else?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34"/>
            <p:cNvSpPr/>
            <p:nvPr/>
          </p:nvSpPr>
          <p:spPr>
            <a:xfrm>
              <a:off x="4718763" y="303801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59645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Tweak Your Job Title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Dig for the deeper purpose of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your role. If you could rename it,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what would it be?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34"/>
            <p:cNvSpPr/>
            <p:nvPr/>
          </p:nvSpPr>
          <p:spPr>
            <a:xfrm>
              <a:off x="519131" y="4039198"/>
              <a:ext cx="1667376" cy="925377"/>
            </a:xfrm>
            <a:prstGeom prst="rect">
              <a:avLst/>
            </a:prstGeom>
            <a:solidFill>
              <a:srgbClr val="ECBA2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WHERE?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3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LOCATION </a:t>
              </a:r>
              <a:br>
                <a:rPr b="0" i="1" lang="en-US" sz="36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b="0" i="1" lang="en-US" sz="36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CRATING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34"/>
            <p:cNvSpPr/>
            <p:nvPr/>
          </p:nvSpPr>
          <p:spPr>
            <a:xfrm>
              <a:off x="2307790" y="404787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Place-Activity Fit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Seek spaces compatible with your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task: e.g. office for focus. Lunchroom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for collaboration.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34"/>
            <p:cNvSpPr/>
            <p:nvPr/>
          </p:nvSpPr>
          <p:spPr>
            <a:xfrm>
              <a:off x="4713555" y="404787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Optimise Your ‘Office’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Wherever you work, optimise the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lights/sounds/furniture for how you work best. 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34"/>
            <p:cNvSpPr/>
            <p:nvPr/>
          </p:nvSpPr>
          <p:spPr>
            <a:xfrm>
              <a:off x="7119321" y="404787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Swap Out Scenery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Feeling stuck? Take your work to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a new café, the balcony, backyard, library… etc.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34"/>
            <p:cNvSpPr/>
            <p:nvPr/>
          </p:nvSpPr>
          <p:spPr>
            <a:xfrm>
              <a:off x="519131" y="5045600"/>
              <a:ext cx="1667376" cy="925377"/>
            </a:xfrm>
            <a:prstGeom prst="rect">
              <a:avLst/>
            </a:prstGeom>
            <a:solidFill>
              <a:srgbClr val="09101B">
                <a:alpha val="8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1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Arial"/>
                <a:buNone/>
              </a:pPr>
              <a:r>
                <a:rPr b="1" i="0" lang="en-US" sz="48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WHEN?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3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0" i="1" lang="en-US" sz="3600" u="none" cap="none" strike="noStrik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TEMPORAL CRAFTING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34"/>
            <p:cNvSpPr/>
            <p:nvPr/>
          </p:nvSpPr>
          <p:spPr>
            <a:xfrm>
              <a:off x="2300858" y="505773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09101B">
                  <a:alpha val="800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09101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Schedule Set Tasks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Save precious decision-making resources by </a:t>
              </a:r>
              <a:b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scheduling regular tasks.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34"/>
            <p:cNvSpPr/>
            <p:nvPr/>
          </p:nvSpPr>
          <p:spPr>
            <a:xfrm>
              <a:off x="4715294" y="505773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09101B">
                  <a:alpha val="800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09101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Time-Task Fit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Ask yourself what time of day might suit you and the task best based on its demands.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34"/>
            <p:cNvSpPr/>
            <p:nvPr/>
          </p:nvSpPr>
          <p:spPr>
            <a:xfrm>
              <a:off x="7129731" y="505773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09101B">
                  <a:alpha val="800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09101B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Find Your Flow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Set aside uninterrupted blocks </a:t>
              </a:r>
              <a:b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of time to absorb yourself in </a:t>
              </a:r>
              <a:b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09101B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creative, challenging tasks.</a:t>
              </a:r>
              <a:endParaRPr b="0" i="0" sz="1400" u="none" cap="none" strike="noStrike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34"/>
            <p:cNvSpPr/>
            <p:nvPr/>
          </p:nvSpPr>
          <p:spPr>
            <a:xfrm>
              <a:off x="7120971" y="3038012"/>
              <a:ext cx="2294407" cy="925377"/>
            </a:xfrm>
            <a:prstGeom prst="rect">
              <a:avLst/>
            </a:prstGeom>
            <a:noFill/>
            <a:ln cap="rnd" cmpd="sng" w="12700">
              <a:solidFill>
                <a:srgbClr val="59645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36000" spcFirstLastPara="1" rIns="36000" wrap="square" tIns="45700">
              <a:noAutofit/>
            </a:bodyPr>
            <a:lstStyle/>
            <a:p>
              <a:pPr indent="0" lvl="0" marL="0" marR="0" rtl="0" algn="ctr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b="0" i="0" lang="en-US" sz="4000" u="none" cap="none" strike="noStrike">
                  <a:solidFill>
                    <a:srgbClr val="596454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Be Mission-Mindful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1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Reconnect to the overall vision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and mission of your workplace. </a:t>
              </a:r>
              <a:b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</a:br>
              <a:r>
                <a:rPr b="0" i="0" lang="en-US" sz="2800" u="none" cap="none" strike="noStrike">
                  <a:solidFill>
                    <a:srgbClr val="596454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Why does it exist?</a:t>
              </a:r>
              <a:endParaRPr b="0" i="0" sz="1400" u="none" cap="none" strike="noStrike">
                <a:solidFill>
                  <a:srgbClr val="59645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3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587" name="Google Shape;587;p3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3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589" name="Google Shape;589;p35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590" name="Google Shape;590;p3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35"/>
          <p:cNvSpPr txBox="1"/>
          <p:nvPr/>
        </p:nvSpPr>
        <p:spPr>
          <a:xfrm>
            <a:off x="10385239" y="12316640"/>
            <a:ext cx="32372105" cy="1220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Looking at your list of tasks, choose a ‘de-energizing’ (D) or ‘neutral’ (N) task and:</a:t>
            </a:r>
            <a:endParaRPr/>
          </a:p>
          <a:p>
            <a:pPr indent="-1143000" lvl="0" marL="1143000" marR="0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8190"/>
              <a:buFont typeface="Noto Sans Symbols"/>
              <a:buChar char="▪"/>
            </a:pPr>
            <a:r>
              <a:rPr lang="en-US" sz="91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Identify the Job Crafting Area you’d like to leverage.</a:t>
            </a:r>
            <a:endParaRPr/>
          </a:p>
          <a:p>
            <a:pPr indent="-1143000" lvl="0" marL="1143000" marR="0" rtl="0" algn="l">
              <a:lnSpc>
                <a:spcPct val="130000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8190"/>
              <a:buFont typeface="Noto Sans Symbols"/>
              <a:buChar char="▪"/>
            </a:pPr>
            <a:r>
              <a:rPr lang="en-US" sz="91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Within that Job Crafting Area, choose a behavior (or create your own) from the Micro-Crafting Toolkit to playfully experiment with. </a:t>
            </a:r>
            <a:endParaRPr/>
          </a:p>
        </p:txBody>
      </p:sp>
      <p:sp>
        <p:nvSpPr>
          <p:cNvPr id="592" name="Google Shape;592;p3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3" name="Google Shape;593;p35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6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600" name="Google Shape;600;p36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36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</p:txBody>
      </p:sp>
      <p:sp>
        <p:nvSpPr>
          <p:cNvPr id="602" name="Google Shape;602;p36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03" name="Google Shape;603;p36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36"/>
          <p:cNvSpPr txBox="1"/>
          <p:nvPr/>
        </p:nvSpPr>
        <p:spPr>
          <a:xfrm>
            <a:off x="10177672" y="13560037"/>
            <a:ext cx="32433368" cy="6465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“Whatever your role and status, job crafting can help you find more meaning in what you do each day at work.”</a:t>
            </a:r>
            <a:endParaRPr/>
          </a:p>
        </p:txBody>
      </p:sp>
      <p:sp>
        <p:nvSpPr>
          <p:cNvPr id="605" name="Google Shape;605;p36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606" name="Google Shape;606;p36"/>
          <p:cNvSpPr/>
          <p:nvPr/>
        </p:nvSpPr>
        <p:spPr>
          <a:xfrm>
            <a:off x="30131058" y="21624445"/>
            <a:ext cx="11450186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Amy Wrzesniewski</a:t>
            </a:r>
            <a:endParaRPr sz="9600">
              <a:solidFill>
                <a:srgbClr val="FFFCF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3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7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7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614" name="Google Shape;614;p37"/>
          <p:cNvSpPr txBox="1"/>
          <p:nvPr/>
        </p:nvSpPr>
        <p:spPr>
          <a:xfrm>
            <a:off x="8102171" y="15991189"/>
            <a:ext cx="29045329" cy="552950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Creating A Rooted Routine for Meaning</a:t>
            </a:r>
            <a:endParaRPr/>
          </a:p>
        </p:txBody>
      </p:sp>
      <p:sp>
        <p:nvSpPr>
          <p:cNvPr id="615" name="Google Shape;615;p3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3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622" name="Google Shape;622;p3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3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ROOTED ROUTINES</a:t>
            </a:r>
            <a:endParaRPr/>
          </a:p>
        </p:txBody>
      </p:sp>
      <p:sp>
        <p:nvSpPr>
          <p:cNvPr id="624" name="Google Shape;624;p38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625" name="Google Shape;625;p38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38"/>
          <p:cNvSpPr txBox="1"/>
          <p:nvPr/>
        </p:nvSpPr>
        <p:spPr>
          <a:xfrm>
            <a:off x="10537806" y="14352109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“Well-being is realized by small steps, but is truly no small thing.”</a:t>
            </a:r>
            <a:endParaRPr/>
          </a:p>
        </p:txBody>
      </p:sp>
      <p:sp>
        <p:nvSpPr>
          <p:cNvPr id="627" name="Google Shape;627;p38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628" name="Google Shape;628;p38"/>
          <p:cNvSpPr/>
          <p:nvPr/>
        </p:nvSpPr>
        <p:spPr>
          <a:xfrm>
            <a:off x="37565401" y="20515850"/>
            <a:ext cx="401584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Zeno</a:t>
            </a:r>
            <a:endParaRPr/>
          </a:p>
        </p:txBody>
      </p:sp>
      <p:sp>
        <p:nvSpPr>
          <p:cNvPr id="629" name="Google Shape;629;p3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3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Your Rooted Routine for Meaning</a:t>
            </a:r>
            <a:endParaRPr/>
          </a:p>
        </p:txBody>
      </p:sp>
      <p:sp>
        <p:nvSpPr>
          <p:cNvPr id="636" name="Google Shape;636;p3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p3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ROOTED ROUTINES</a:t>
            </a:r>
            <a:endParaRPr/>
          </a:p>
        </p:txBody>
      </p:sp>
      <p:sp>
        <p:nvSpPr>
          <p:cNvPr id="638" name="Google Shape;638;p3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39" name="Google Shape;639;p39"/>
          <p:cNvGrpSpPr/>
          <p:nvPr/>
        </p:nvGrpSpPr>
        <p:grpSpPr>
          <a:xfrm>
            <a:off x="5085437" y="10137908"/>
            <a:ext cx="10165053" cy="15334719"/>
            <a:chOff x="5085437" y="10137908"/>
            <a:chExt cx="10165053" cy="15334719"/>
          </a:xfrm>
        </p:grpSpPr>
        <p:sp>
          <p:nvSpPr>
            <p:cNvPr id="640" name="Google Shape;640;p39"/>
            <p:cNvSpPr/>
            <p:nvPr/>
          </p:nvSpPr>
          <p:spPr>
            <a:xfrm>
              <a:off x="5085437" y="10137908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41" name="Google Shape;641;p39"/>
            <p:cNvSpPr txBox="1"/>
            <p:nvPr/>
          </p:nvSpPr>
          <p:spPr>
            <a:xfrm>
              <a:off x="5101092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Grounded Beginnings</a:t>
              </a:r>
              <a:endParaRPr/>
            </a:p>
          </p:txBody>
        </p:sp>
        <p:sp>
          <p:nvSpPr>
            <p:cNvPr id="642" name="Google Shape;642;p39"/>
            <p:cNvSpPr txBox="1"/>
            <p:nvPr/>
          </p:nvSpPr>
          <p:spPr>
            <a:xfrm>
              <a:off x="5533755" y="12950217"/>
              <a:ext cx="9252601" cy="12103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lang="en-US" sz="7200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I carry my phone with me throughout the day.</a:t>
              </a:r>
              <a:endParaRPr/>
            </a:p>
          </p:txBody>
        </p:sp>
      </p:grpSp>
      <p:grpSp>
        <p:nvGrpSpPr>
          <p:cNvPr id="643" name="Google Shape;643;p39"/>
          <p:cNvGrpSpPr/>
          <p:nvPr/>
        </p:nvGrpSpPr>
        <p:grpSpPr>
          <a:xfrm>
            <a:off x="15704774" y="10141216"/>
            <a:ext cx="10165053" cy="15334719"/>
            <a:chOff x="15704774" y="10141216"/>
            <a:chExt cx="10165053" cy="15334719"/>
          </a:xfrm>
        </p:grpSpPr>
        <p:sp>
          <p:nvSpPr>
            <p:cNvPr id="644" name="Google Shape;644;p39"/>
            <p:cNvSpPr/>
            <p:nvPr/>
          </p:nvSpPr>
          <p:spPr>
            <a:xfrm>
              <a:off x="15704774" y="10141216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45" name="Google Shape;645;p39"/>
            <p:cNvSpPr txBox="1"/>
            <p:nvPr/>
          </p:nvSpPr>
          <p:spPr>
            <a:xfrm>
              <a:off x="15751900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Nurturing</a:t>
              </a:r>
              <a:b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Action</a:t>
              </a:r>
              <a:endParaRPr/>
            </a:p>
          </p:txBody>
        </p:sp>
        <p:sp>
          <p:nvSpPr>
            <p:cNvPr id="646" name="Google Shape;646;p39"/>
            <p:cNvSpPr txBox="1"/>
            <p:nvPr/>
          </p:nvSpPr>
          <p:spPr>
            <a:xfrm>
              <a:off x="15965041" y="12950217"/>
              <a:ext cx="9691644" cy="12103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0" i="0" lang="en-US" sz="7200" u="none" cap="none" strike="noStrike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I’ll take a photo </a:t>
              </a:r>
              <a:br>
                <a:rPr b="0" i="0" lang="en-US" sz="7200" u="none" cap="none" strike="noStrike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0" i="0" lang="en-US" sz="7200" u="none" cap="none" strike="noStrike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of something that brings me joy.</a:t>
              </a:r>
              <a:endParaRPr/>
            </a:p>
          </p:txBody>
        </p:sp>
      </p:grpSp>
      <p:grpSp>
        <p:nvGrpSpPr>
          <p:cNvPr id="647" name="Google Shape;647;p39"/>
          <p:cNvGrpSpPr/>
          <p:nvPr/>
        </p:nvGrpSpPr>
        <p:grpSpPr>
          <a:xfrm>
            <a:off x="26289775" y="10141216"/>
            <a:ext cx="10184148" cy="15334719"/>
            <a:chOff x="26289775" y="10141216"/>
            <a:chExt cx="10184148" cy="15334719"/>
          </a:xfrm>
        </p:grpSpPr>
        <p:sp>
          <p:nvSpPr>
            <p:cNvPr id="648" name="Google Shape;648;p39"/>
            <p:cNvSpPr/>
            <p:nvPr/>
          </p:nvSpPr>
          <p:spPr>
            <a:xfrm>
              <a:off x="26308870" y="10141216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49" name="Google Shape;649;p39"/>
            <p:cNvSpPr txBox="1"/>
            <p:nvPr/>
          </p:nvSpPr>
          <p:spPr>
            <a:xfrm>
              <a:off x="26289775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Thriving</a:t>
              </a:r>
              <a:b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Moment</a:t>
              </a:r>
              <a:endParaRPr/>
            </a:p>
          </p:txBody>
        </p:sp>
        <p:sp>
          <p:nvSpPr>
            <p:cNvPr id="650" name="Google Shape;650;p39"/>
            <p:cNvSpPr txBox="1"/>
            <p:nvPr/>
          </p:nvSpPr>
          <p:spPr>
            <a:xfrm>
              <a:off x="26722438" y="12950217"/>
              <a:ext cx="9252601" cy="12103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0" i="0" lang="en-US" sz="7200" u="none" cap="none" strike="noStrike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I’ll smile, feeling grateful for that moment.</a:t>
              </a:r>
              <a:endParaRPr/>
            </a:p>
          </p:txBody>
        </p:sp>
      </p:grpSp>
      <p:grpSp>
        <p:nvGrpSpPr>
          <p:cNvPr id="651" name="Google Shape;651;p39"/>
          <p:cNvGrpSpPr/>
          <p:nvPr/>
        </p:nvGrpSpPr>
        <p:grpSpPr>
          <a:xfrm>
            <a:off x="36931557" y="10137907"/>
            <a:ext cx="10165053" cy="15334719"/>
            <a:chOff x="36931557" y="10137907"/>
            <a:chExt cx="10165053" cy="15334719"/>
          </a:xfrm>
        </p:grpSpPr>
        <p:sp>
          <p:nvSpPr>
            <p:cNvPr id="652" name="Google Shape;652;p39"/>
            <p:cNvSpPr/>
            <p:nvPr/>
          </p:nvSpPr>
          <p:spPr>
            <a:xfrm>
              <a:off x="36931557" y="10137907"/>
              <a:ext cx="10165053" cy="15334719"/>
            </a:xfrm>
            <a:prstGeom prst="roundRect">
              <a:avLst>
                <a:gd fmla="val 8397" name="adj"/>
              </a:avLst>
            </a:prstGeom>
            <a:noFill/>
            <a:ln cap="flat" cmpd="sng" w="63500">
              <a:solidFill>
                <a:srgbClr val="ECBA2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51000" lIns="351000" spcFirstLastPara="1" rIns="351000" wrap="square" tIns="35100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0">
                <a:solidFill>
                  <a:schemeClr val="lt1"/>
                </a:solidFill>
                <a:latin typeface="Roboto Ligh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653" name="Google Shape;653;p39"/>
            <p:cNvSpPr txBox="1"/>
            <p:nvPr/>
          </p:nvSpPr>
          <p:spPr>
            <a:xfrm>
              <a:off x="36940583" y="10991883"/>
              <a:ext cx="10117927" cy="19583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1" lang="en-US" sz="7200">
                  <a:solidFill>
                    <a:srgbClr val="475043"/>
                  </a:solidFill>
                  <a:latin typeface="Arial"/>
                  <a:ea typeface="Arial"/>
                  <a:cs typeface="Arial"/>
                  <a:sym typeface="Arial"/>
                </a:rPr>
                <a:t>Nourishing Reflection</a:t>
              </a:r>
              <a:endParaRPr/>
            </a:p>
          </p:txBody>
        </p:sp>
        <p:sp>
          <p:nvSpPr>
            <p:cNvPr id="654" name="Google Shape;654;p39"/>
            <p:cNvSpPr txBox="1"/>
            <p:nvPr/>
          </p:nvSpPr>
          <p:spPr>
            <a:xfrm>
              <a:off x="36940583" y="12950217"/>
              <a:ext cx="10117927" cy="12103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200" lIns="456400" spcFirstLastPara="1" rIns="456400" wrap="square" tIns="228200">
              <a:noAutofit/>
            </a:bodyPr>
            <a:lstStyle/>
            <a:p>
              <a:pPr indent="0" lvl="0" marL="0" marR="0" rtl="0" algn="ctr">
                <a:lnSpc>
                  <a:spcPct val="138888"/>
                </a:lnSpc>
                <a:spcBef>
                  <a:spcPts val="0"/>
                </a:spcBef>
                <a:spcAft>
                  <a:spcPts val="0"/>
                </a:spcAft>
                <a:buClr>
                  <a:srgbClr val="CC6E16"/>
                </a:buClr>
                <a:buSzPts val="7200"/>
                <a:buFont typeface="Arial"/>
                <a:buNone/>
              </a:pPr>
              <a:r>
                <a:rPr b="0" i="0" lang="en-US" sz="7200" u="none" cap="none" strike="noStrike">
                  <a:solidFill>
                    <a:srgbClr val="09101B"/>
                  </a:solidFill>
                  <a:latin typeface="Arial"/>
                  <a:ea typeface="Arial"/>
                  <a:cs typeface="Arial"/>
                  <a:sym typeface="Arial"/>
                </a:rPr>
                <a:t>I expect this practice will help me notice and appreciate joyful moments more often.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18" name="Google Shape;118;p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REFLECTION ROUND</a:t>
            </a:r>
            <a:endParaRPr/>
          </a:p>
        </p:txBody>
      </p:sp>
      <p:sp>
        <p:nvSpPr>
          <p:cNvPr id="120" name="Google Shape;120;p4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1" name="Google Shape;121;p4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10537806" y="14789436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“One who has a why to live for can bear almost any how.”</a:t>
            </a:r>
            <a:endParaRPr/>
          </a:p>
        </p:txBody>
      </p:sp>
      <p:sp>
        <p:nvSpPr>
          <p:cNvPr id="123" name="Google Shape;123;p4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24" name="Google Shape;124;p4"/>
          <p:cNvSpPr/>
          <p:nvPr/>
        </p:nvSpPr>
        <p:spPr>
          <a:xfrm>
            <a:off x="28959466" y="20515850"/>
            <a:ext cx="1174712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Friedrich Nietzsche</a:t>
            </a:r>
            <a:endParaRPr/>
          </a:p>
        </p:txBody>
      </p:sp>
      <p:sp>
        <p:nvSpPr>
          <p:cNvPr id="125" name="Google Shape;125;p4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40"/>
          <p:cNvSpPr/>
          <p:nvPr/>
        </p:nvSpPr>
        <p:spPr>
          <a:xfrm>
            <a:off x="40392626" y="794"/>
            <a:ext cx="10731224" cy="28756769"/>
          </a:xfrm>
          <a:prstGeom prst="rect">
            <a:avLst/>
          </a:prstGeom>
          <a:solidFill>
            <a:srgbClr val="475043"/>
          </a:soli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Google Shape;661;p40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Recap</a:t>
            </a:r>
            <a:endParaRPr/>
          </a:p>
        </p:txBody>
      </p:sp>
      <p:sp>
        <p:nvSpPr>
          <p:cNvPr id="662" name="Google Shape;662;p40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p40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MEANING</a:t>
            </a:r>
            <a:endParaRPr/>
          </a:p>
        </p:txBody>
      </p:sp>
      <p:sp>
        <p:nvSpPr>
          <p:cNvPr id="664" name="Google Shape;664;p40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65" name="Google Shape;665;p40"/>
          <p:cNvSpPr txBox="1"/>
          <p:nvPr>
            <p:ph idx="1" type="body"/>
          </p:nvPr>
        </p:nvSpPr>
        <p:spPr>
          <a:xfrm>
            <a:off x="4669404" y="10603288"/>
            <a:ext cx="31969357" cy="14579396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-1711516" lvl="0" marL="1711516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Reflection Round: Meaning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Balancing Our Passions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Crafting Meaningful Work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2200"/>
              </a:spcBef>
              <a:spcAft>
                <a:spcPts val="0"/>
              </a:spcAft>
              <a:buClr>
                <a:srgbClr val="475043"/>
              </a:buClr>
              <a:buSzPts val="11000"/>
              <a:buFont typeface="Calibri"/>
              <a:buAutoNum type="arabicPeriod"/>
            </a:pPr>
            <a:r>
              <a:rPr lang="en-US" sz="11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Creating A Rooted Routine for Meaning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41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Google Shape;671;p41"/>
          <p:cNvSpPr txBox="1"/>
          <p:nvPr/>
        </p:nvSpPr>
        <p:spPr>
          <a:xfrm>
            <a:off x="7920761" y="6907649"/>
            <a:ext cx="31147403" cy="7776276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Thanks</a:t>
            </a:r>
            <a:endParaRPr/>
          </a:p>
        </p:txBody>
      </p:sp>
      <p:sp>
        <p:nvSpPr>
          <p:cNvPr id="672" name="Google Shape;672;p41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your attention</a:t>
            </a:r>
            <a:endParaRPr/>
          </a:p>
        </p:txBody>
      </p:sp>
      <p:sp>
        <p:nvSpPr>
          <p:cNvPr id="673" name="Google Shape;673;p41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Reflection Round</a:t>
            </a:r>
            <a:endParaRPr/>
          </a:p>
        </p:txBody>
      </p:sp>
      <p:sp>
        <p:nvSpPr>
          <p:cNvPr id="132" name="Google Shape;132;p5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REFLECTION ROUND</a:t>
            </a:r>
            <a:endParaRPr/>
          </a:p>
        </p:txBody>
      </p:sp>
      <p:sp>
        <p:nvSpPr>
          <p:cNvPr id="134" name="Google Shape;134;p5"/>
          <p:cNvSpPr/>
          <p:nvPr/>
        </p:nvSpPr>
        <p:spPr>
          <a:xfrm>
            <a:off x="6219100" y="11807926"/>
            <a:ext cx="38211300" cy="14438700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5"/>
          <p:cNvSpPr txBox="1"/>
          <p:nvPr/>
        </p:nvSpPr>
        <p:spPr>
          <a:xfrm>
            <a:off x="9738766" y="12517450"/>
            <a:ext cx="34006200" cy="129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When it comes to experiencing a sense of meaning and purpose in your life:</a:t>
            </a:r>
            <a:endParaRPr/>
          </a:p>
          <a:p>
            <a:pPr indent="-1143000" lvl="0" marL="1143000" marR="0" rtl="0" algn="l">
              <a:lnSpc>
                <a:spcPct val="170454"/>
              </a:lnSpc>
              <a:spcBef>
                <a:spcPts val="2400"/>
              </a:spcBef>
              <a:spcAft>
                <a:spcPts val="0"/>
              </a:spcAft>
              <a:buClr>
                <a:srgbClr val="ECBA2B"/>
              </a:buClr>
              <a:buSzPts val="7920"/>
              <a:buFont typeface="Noto Sans Symbols"/>
              <a:buChar char="▪"/>
            </a:pPr>
            <a:r>
              <a:rPr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What’s gone well?</a:t>
            </a:r>
            <a:endParaRPr/>
          </a:p>
          <a:p>
            <a:pPr indent="-1143000" lvl="0" marL="1143000" marR="0" rtl="0" algn="l">
              <a:lnSpc>
                <a:spcPct val="170454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7920"/>
              <a:buFont typeface="Noto Sans Symbols"/>
              <a:buChar char="▪"/>
            </a:pPr>
            <a:r>
              <a:rPr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Where are you struggling?</a:t>
            </a:r>
            <a:endParaRPr/>
          </a:p>
          <a:p>
            <a:pPr indent="-1143000" lvl="0" marL="1143000" marR="0" rtl="0" algn="l">
              <a:lnSpc>
                <a:spcPct val="170454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7920"/>
              <a:buFont typeface="Noto Sans Symbols"/>
              <a:buChar char="▪"/>
            </a:pPr>
            <a:r>
              <a:rPr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are you learning about what gives your life meaning?</a:t>
            </a:r>
            <a:endParaRPr/>
          </a:p>
          <a:p>
            <a:pPr indent="-1143000" lvl="0" marL="1143000" marR="0" rtl="0" algn="l">
              <a:lnSpc>
                <a:spcPct val="170454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7920"/>
              <a:buFont typeface="Noto Sans Symbols"/>
              <a:buChar char="▪"/>
            </a:pPr>
            <a:r>
              <a:rPr lang="en-US" sz="88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new strategies would you like to try? </a:t>
            </a:r>
            <a:endParaRPr/>
          </a:p>
        </p:txBody>
      </p:sp>
      <p:sp>
        <p:nvSpPr>
          <p:cNvPr id="137" name="Google Shape;137;p5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5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75043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6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00">
                <a:solidFill>
                  <a:srgbClr val="ECBA2B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45" name="Google Shape;145;p6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146" name="Google Shape;146;p6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/>
          </a:p>
        </p:txBody>
      </p:sp>
      <p:sp>
        <p:nvSpPr>
          <p:cNvPr id="153" name="Google Shape;153;p7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7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155" name="Google Shape;155;p7"/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56" name="Google Shape;156;p7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7"/>
          <p:cNvSpPr txBox="1"/>
          <p:nvPr/>
        </p:nvSpPr>
        <p:spPr>
          <a:xfrm>
            <a:off x="10537806" y="14789436"/>
            <a:ext cx="30750872" cy="4482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“The pursuit of meaning, not happiness, is what makes life worthwhile."</a:t>
            </a:r>
            <a:endParaRPr/>
          </a:p>
        </p:txBody>
      </p:sp>
      <p:sp>
        <p:nvSpPr>
          <p:cNvPr id="158" name="Google Shape;158;p7"/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59" name="Google Shape;159;p7"/>
          <p:cNvSpPr/>
          <p:nvPr/>
        </p:nvSpPr>
        <p:spPr>
          <a:xfrm>
            <a:off x="27866218" y="20515850"/>
            <a:ext cx="12840375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– Emily Esfahani Smith</a:t>
            </a:r>
            <a:endParaRPr/>
          </a:p>
        </p:txBody>
      </p:sp>
      <p:sp>
        <p:nvSpPr>
          <p:cNvPr id="160" name="Google Shape;160;p7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"/>
          <p:cNvSpPr/>
          <p:nvPr/>
        </p:nvSpPr>
        <p:spPr>
          <a:xfrm>
            <a:off x="35966399" y="0"/>
            <a:ext cx="15157451" cy="28757563"/>
          </a:xfrm>
          <a:prstGeom prst="rect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8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Framing Meaning</a:t>
            </a:r>
            <a:endParaRPr/>
          </a:p>
        </p:txBody>
      </p:sp>
      <p:sp>
        <p:nvSpPr>
          <p:cNvPr id="168" name="Google Shape;168;p8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8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170" name="Google Shape;170;p8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1" name="Google Shape;171;p8"/>
          <p:cNvSpPr txBox="1"/>
          <p:nvPr>
            <p:ph idx="1" type="body"/>
          </p:nvPr>
        </p:nvSpPr>
        <p:spPr>
          <a:xfrm>
            <a:off x="4669405" y="10857541"/>
            <a:ext cx="26033333" cy="9868862"/>
          </a:xfrm>
          <a:prstGeom prst="rect">
            <a:avLst/>
          </a:prstGeom>
          <a:noFill/>
          <a:ln>
            <a:noFill/>
          </a:ln>
        </p:spPr>
        <p:txBody>
          <a:bodyPr anchorCtr="0" anchor="t" bIns="228200" lIns="456400" spcFirstLastPara="1" rIns="456400" wrap="square" tIns="22820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75043"/>
              </a:buClr>
              <a:buSzPts val="12000"/>
              <a:buNone/>
            </a:pPr>
            <a:r>
              <a:rPr b="1"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Photo-based intervention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Relationships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Everyday moments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Personal roots and heritage</a:t>
            </a:r>
            <a:endParaRPr/>
          </a:p>
          <a:p>
            <a:pPr indent="-1711516" lvl="0" marL="1711516" rtl="0" algn="l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Char char="▪"/>
            </a:pPr>
            <a:r>
              <a:rPr lang="en-US" sz="120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Work and contribution</a:t>
            </a:r>
            <a:endParaRPr/>
          </a:p>
          <a:p>
            <a:pPr indent="-949516" lvl="0" marL="1711516" rtl="0" algn="l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475043"/>
              </a:buClr>
              <a:buSzPts val="12000"/>
              <a:buFont typeface="Noto Sans Symbols"/>
              <a:buNone/>
            </a:pPr>
            <a:r>
              <a:t/>
            </a:r>
            <a:endParaRPr b="1" sz="12000">
              <a:solidFill>
                <a:srgbClr val="0910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35805" y="5659878"/>
            <a:ext cx="21179345" cy="19389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DF7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"/>
          <p:cNvSpPr txBox="1"/>
          <p:nvPr>
            <p:ph type="title"/>
          </p:nvPr>
        </p:nvSpPr>
        <p:spPr>
          <a:xfrm>
            <a:off x="4246750" y="4208411"/>
            <a:ext cx="46011465" cy="396382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9101B"/>
              </a:buClr>
              <a:buSzPts val="17700"/>
              <a:buFont typeface="Arial"/>
              <a:buNone/>
            </a:pPr>
            <a:r>
              <a:rPr b="1" lang="en-US" sz="17700">
                <a:solidFill>
                  <a:srgbClr val="09101B"/>
                </a:solidFill>
                <a:latin typeface="Arial"/>
                <a:ea typeface="Arial"/>
                <a:cs typeface="Arial"/>
                <a:sym typeface="Arial"/>
              </a:rPr>
              <a:t>Reflect</a:t>
            </a:r>
            <a:endParaRPr/>
          </a:p>
        </p:txBody>
      </p:sp>
      <p:sp>
        <p:nvSpPr>
          <p:cNvPr id="179" name="Google Shape;179;p9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 cap="flat" cmpd="sng" w="9525">
            <a:solidFill>
              <a:srgbClr val="ECBA2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0525" lIns="81050" spcFirstLastPara="1" rIns="81050" wrap="square" tIns="405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900">
              <a:solidFill>
                <a:srgbClr val="E63A4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9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  <a:ln>
            <a:noFill/>
          </a:ln>
        </p:spPr>
        <p:txBody>
          <a:bodyPr anchorCtr="0" anchor="t" bIns="40525" lIns="81050" spcFirstLastPara="1" rIns="81050" wrap="square" tIns="405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00">
                <a:solidFill>
                  <a:srgbClr val="475043"/>
                </a:solidFill>
                <a:latin typeface="Arial"/>
                <a:ea typeface="Arial"/>
                <a:cs typeface="Arial"/>
                <a:sym typeface="Arial"/>
              </a:rPr>
              <a:t>WHY MEANING MATTERS</a:t>
            </a:r>
            <a:endParaRPr/>
          </a:p>
        </p:txBody>
      </p:sp>
      <p:sp>
        <p:nvSpPr>
          <p:cNvPr id="181" name="Google Shape;181;p9"/>
          <p:cNvSpPr/>
          <p:nvPr/>
        </p:nvSpPr>
        <p:spPr>
          <a:xfrm>
            <a:off x="6219100" y="11807926"/>
            <a:ext cx="38211300" cy="14256000"/>
          </a:xfrm>
          <a:prstGeom prst="roundRect">
            <a:avLst>
              <a:gd fmla="val 8397" name="adj"/>
            </a:avLst>
          </a:prstGeom>
          <a:solidFill>
            <a:srgbClr val="475043"/>
          </a:solidFill>
          <a:ln>
            <a:noFill/>
          </a:ln>
        </p:spPr>
        <p:txBody>
          <a:bodyPr anchorCtr="0" anchor="ctr" bIns="351000" lIns="351000" spcFirstLastPara="1" rIns="351000" wrap="square" tIns="351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0">
              <a:solidFill>
                <a:schemeClr val="lt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82" name="Google Shape;182;p9"/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</p:spPr>
        <p:txBody>
          <a:bodyPr anchorCtr="0" anchor="ctr" bIns="3425" lIns="6850" spcFirstLastPara="1" rIns="6850" wrap="square" tIns="3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9"/>
          <p:cNvSpPr txBox="1"/>
          <p:nvPr/>
        </p:nvSpPr>
        <p:spPr>
          <a:xfrm>
            <a:off x="10087857" y="13301990"/>
            <a:ext cx="31934785" cy="10180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0" lvl="0" marL="1143000" marR="0" rtl="0" algn="l">
              <a:lnSpc>
                <a:spcPct val="130434"/>
              </a:lnSpc>
              <a:spcBef>
                <a:spcPts val="0"/>
              </a:spcBef>
              <a:spcAft>
                <a:spcPts val="0"/>
              </a:spcAft>
              <a:buClr>
                <a:srgbClr val="ECBA2B"/>
              </a:buClr>
              <a:buSzPts val="10350"/>
              <a:buFont typeface="Noto Sans Symbols"/>
              <a:buChar char="▪"/>
            </a:pPr>
            <a:r>
              <a:rPr lang="en-US" sz="11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If you had a scrapbook of photos capturing sources of meaning in your life, who/what would be in there?</a:t>
            </a:r>
            <a:endParaRPr/>
          </a:p>
          <a:p>
            <a:pPr indent="-1143000" lvl="0" marL="1143000" marR="0" rtl="0" algn="l">
              <a:lnSpc>
                <a:spcPct val="130434"/>
              </a:lnSpc>
              <a:spcBef>
                <a:spcPts val="4800"/>
              </a:spcBef>
              <a:spcAft>
                <a:spcPts val="0"/>
              </a:spcAft>
              <a:buClr>
                <a:srgbClr val="ECBA2B"/>
              </a:buClr>
              <a:buSzPts val="10350"/>
              <a:buFont typeface="Noto Sans Symbols"/>
              <a:buChar char="▪"/>
            </a:pPr>
            <a:r>
              <a:rPr lang="en-US" sz="115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What makes these things/people/places meaningful?</a:t>
            </a:r>
            <a:endParaRPr/>
          </a:p>
        </p:txBody>
      </p:sp>
      <p:sp>
        <p:nvSpPr>
          <p:cNvPr id="184" name="Google Shape;184;p9"/>
          <p:cNvSpPr txBox="1"/>
          <p:nvPr>
            <p:ph idx="12" type="sldNum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200" lIns="456400" spcFirstLastPara="1" rIns="456400" wrap="square" tIns="2282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9"/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  <a:ln>
            <a:noFill/>
          </a:ln>
        </p:spPr>
        <p:txBody>
          <a:bodyPr anchorCtr="0" anchor="t" bIns="3025" lIns="6075" spcFirstLastPara="1" rIns="6075" wrap="square" tIns="3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0">
                <a:solidFill>
                  <a:srgbClr val="FFFCF5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0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B1019"/>
      </a:dk1>
      <a:lt1>
        <a:srgbClr val="EDEDED"/>
      </a:lt1>
      <a:dk2>
        <a:srgbClr val="6F6E6E"/>
      </a:dk2>
      <a:lt2>
        <a:srgbClr val="6F6E6E"/>
      </a:lt2>
      <a:accent1>
        <a:srgbClr val="E43C50"/>
      </a:accent1>
      <a:accent2>
        <a:srgbClr val="4E7993"/>
      </a:accent2>
      <a:accent3>
        <a:srgbClr val="233651"/>
      </a:accent3>
      <a:accent4>
        <a:srgbClr val="F0F9F0"/>
      </a:accent4>
      <a:accent5>
        <a:srgbClr val="9A373E"/>
      </a:accent5>
      <a:accent6>
        <a:srgbClr val="A1191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2017-03-10T10:40:59Z</dcterms:created>
  <dc:creator>Hugo Alberts</dc:creator>
</cp:coreProperties>
</file>